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9.jpg" ContentType="image/jpg"/>
  <Override PartName="/ppt/notesSlides/notesSlide4.xml" ContentType="application/vnd.openxmlformats-officedocument.presentationml.notesSlide+xml"/>
  <Override PartName="/ppt/media/image10.jpg" ContentType="image/jpg"/>
  <Override PartName="/ppt/media/image11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1113" r:id="rId2"/>
    <p:sldId id="1124" r:id="rId3"/>
    <p:sldId id="392" r:id="rId4"/>
    <p:sldId id="385" r:id="rId5"/>
    <p:sldId id="450" r:id="rId6"/>
    <p:sldId id="388" r:id="rId7"/>
    <p:sldId id="389" r:id="rId8"/>
    <p:sldId id="1122" r:id="rId9"/>
    <p:sldId id="583" r:id="rId10"/>
    <p:sldId id="1125" r:id="rId11"/>
    <p:sldId id="1126" r:id="rId12"/>
    <p:sldId id="1127" r:id="rId13"/>
    <p:sldId id="1128" r:id="rId14"/>
    <p:sldId id="1129" r:id="rId15"/>
    <p:sldId id="1130" r:id="rId16"/>
    <p:sldId id="1131" r:id="rId17"/>
    <p:sldId id="464" r:id="rId18"/>
    <p:sldId id="505" r:id="rId19"/>
    <p:sldId id="381" r:id="rId20"/>
    <p:sldId id="394" r:id="rId21"/>
    <p:sldId id="395" r:id="rId22"/>
    <p:sldId id="465" r:id="rId23"/>
    <p:sldId id="915" r:id="rId24"/>
    <p:sldId id="466" r:id="rId25"/>
    <p:sldId id="467" r:id="rId26"/>
    <p:sldId id="468" r:id="rId27"/>
    <p:sldId id="469" r:id="rId28"/>
    <p:sldId id="470" r:id="rId29"/>
    <p:sldId id="471" r:id="rId30"/>
    <p:sldId id="375" r:id="rId31"/>
    <p:sldId id="939" r:id="rId32"/>
    <p:sldId id="481" r:id="rId33"/>
    <p:sldId id="482" r:id="rId34"/>
    <p:sldId id="483" r:id="rId35"/>
    <p:sldId id="484" r:id="rId36"/>
    <p:sldId id="937" r:id="rId37"/>
    <p:sldId id="936" r:id="rId38"/>
    <p:sldId id="486" r:id="rId39"/>
    <p:sldId id="487" r:id="rId40"/>
    <p:sldId id="379" r:id="rId41"/>
    <p:sldId id="940" r:id="rId42"/>
    <p:sldId id="941" r:id="rId43"/>
    <p:sldId id="492" r:id="rId44"/>
    <p:sldId id="493" r:id="rId45"/>
    <p:sldId id="494" r:id="rId46"/>
    <p:sldId id="383" r:id="rId47"/>
    <p:sldId id="384" r:id="rId48"/>
    <p:sldId id="942" r:id="rId49"/>
    <p:sldId id="943" r:id="rId50"/>
    <p:sldId id="944" r:id="rId51"/>
    <p:sldId id="945" r:id="rId52"/>
    <p:sldId id="499" r:id="rId53"/>
    <p:sldId id="500" r:id="rId54"/>
    <p:sldId id="501" r:id="rId55"/>
    <p:sldId id="502" r:id="rId56"/>
    <p:sldId id="503" r:id="rId57"/>
    <p:sldId id="504" r:id="rId58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A1B724-F774-49E5-8704-42B5EE70EA1C}">
          <p14:sldIdLst>
            <p14:sldId id="1113"/>
            <p14:sldId id="1124"/>
            <p14:sldId id="392"/>
            <p14:sldId id="385"/>
            <p14:sldId id="450"/>
            <p14:sldId id="388"/>
            <p14:sldId id="389"/>
            <p14:sldId id="1122"/>
            <p14:sldId id="583"/>
            <p14:sldId id="1125"/>
            <p14:sldId id="1126"/>
            <p14:sldId id="1127"/>
            <p14:sldId id="1128"/>
            <p14:sldId id="1129"/>
            <p14:sldId id="1130"/>
            <p14:sldId id="1131"/>
            <p14:sldId id="464"/>
            <p14:sldId id="505"/>
            <p14:sldId id="381"/>
            <p14:sldId id="394"/>
            <p14:sldId id="395"/>
            <p14:sldId id="465"/>
            <p14:sldId id="915"/>
            <p14:sldId id="466"/>
            <p14:sldId id="467"/>
            <p14:sldId id="468"/>
            <p14:sldId id="469"/>
            <p14:sldId id="470"/>
            <p14:sldId id="471"/>
            <p14:sldId id="375"/>
            <p14:sldId id="939"/>
            <p14:sldId id="481"/>
            <p14:sldId id="482"/>
            <p14:sldId id="483"/>
            <p14:sldId id="484"/>
            <p14:sldId id="937"/>
            <p14:sldId id="936"/>
            <p14:sldId id="486"/>
            <p14:sldId id="487"/>
            <p14:sldId id="379"/>
            <p14:sldId id="940"/>
            <p14:sldId id="941"/>
            <p14:sldId id="492"/>
            <p14:sldId id="493"/>
            <p14:sldId id="494"/>
            <p14:sldId id="383"/>
            <p14:sldId id="384"/>
            <p14:sldId id="942"/>
            <p14:sldId id="943"/>
            <p14:sldId id="944"/>
            <p14:sldId id="945"/>
            <p14:sldId id="499"/>
            <p14:sldId id="500"/>
            <p14:sldId id="501"/>
            <p14:sldId id="502"/>
            <p14:sldId id="503"/>
            <p14:sldId id="5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29" autoAdjust="0"/>
    <p:restoredTop sz="83129"/>
  </p:normalViewPr>
  <p:slideViewPr>
    <p:cSldViewPr>
      <p:cViewPr>
        <p:scale>
          <a:sx n="99" d="100"/>
          <a:sy n="99" d="100"/>
        </p:scale>
        <p:origin x="1552" y="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8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6" d="100"/>
          <a:sy n="96" d="100"/>
        </p:scale>
        <p:origin x="428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18617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Introduction to Big Data Management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14335-ED04-4EEA-9430-C005ADBEDEAD}" type="datetimeFigureOut">
              <a:rPr lang="en-US" smtClean="0"/>
              <a:t>11/5/21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387850"/>
            <a:ext cx="5607050" cy="4156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Metropolitan State University - Spring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772525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A428D6-CA8F-48FE-9AB2-B5E4258F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9906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3E3BD1-A146-F944-BF4E-5E4CE9766D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4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Big Data Management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Metropolitan State University - Spring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428D6-CA8F-48FE-9AB2-B5E4258F7C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35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Big Data Management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Metropolitan State University - Spring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428D6-CA8F-48FE-9AB2-B5E4258F7C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74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JobTracker</a:t>
            </a:r>
            <a:r>
              <a:rPr lang="en-US" dirty="0"/>
              <a:t>: manages MapReduce jobs, schedule tasks</a:t>
            </a:r>
          </a:p>
          <a:p>
            <a:r>
              <a:rPr lang="en-US" dirty="0"/>
              <a:t>Task tracker: </a:t>
            </a:r>
          </a:p>
          <a:p>
            <a:r>
              <a:rPr lang="en-US" dirty="0"/>
              <a:t>	Responsible for instantiating and</a:t>
            </a:r>
            <a:r>
              <a:rPr lang="en-US" baseline="0" dirty="0"/>
              <a:t> monitoring individual Map and Reduce tasks. Runs on salve nodes along with </a:t>
            </a:r>
            <a:r>
              <a:rPr lang="en-US" baseline="0" dirty="0" err="1"/>
              <a:t>DataNode</a:t>
            </a:r>
            <a:r>
              <a:rPr lang="en-US" baseline="0" dirty="0"/>
              <a:t> Daemon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53CC0-FC71-4DE3-9F36-335D75AF801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2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ED5E6-F587-E243-BA17-6B235CC9B0A8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8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3F477-BCFD-D14A-8CC0-9C228E59C0F9}" type="datetime1">
              <a:rPr lang="en-US" smtClean="0"/>
              <a:t>11/5/21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3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3B132-4999-6845-A3C6-A24D9E76587B}" type="datetime1">
              <a:rPr lang="en-US" smtClean="0"/>
              <a:t>11/5/21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5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A691-0A7A-194F-915E-3D7254DD38E0}" type="datetime1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2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61AA-18CF-6D43-AC75-0CE2144A2C8D}" type="datetime1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1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FFE0-57E6-4565-A357-2BC387F1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97F79-F4F4-4817-813B-C56C30B5C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5789" y="1825625"/>
            <a:ext cx="3889561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909732" cy="4351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54ED114-1029-4EBF-980F-5A3A0976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4468" y="6438638"/>
            <a:ext cx="2057400" cy="374463"/>
          </a:xfrm>
        </p:spPr>
        <p:txBody>
          <a:bodyPr/>
          <a:lstStyle>
            <a:lvl1pPr>
              <a:defRPr baseline="0">
                <a:solidFill>
                  <a:srgbClr val="E4C711"/>
                </a:solidFill>
              </a:defRPr>
            </a:lvl1pPr>
          </a:lstStyle>
          <a:p>
            <a:fld id="{C2072F39-BFF9-4E74-AA69-57E4EE92C6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084297E-02A1-4DC9-A33E-72B7F036B4AF}"/>
              </a:ext>
            </a:extLst>
          </p:cNvPr>
          <p:cNvSpPr txBox="1">
            <a:spLocks/>
          </p:cNvSpPr>
          <p:nvPr userDrawn="1"/>
        </p:nvSpPr>
        <p:spPr>
          <a:xfrm>
            <a:off x="1556497" y="6428870"/>
            <a:ext cx="107912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1" i="0" kern="1200" baseline="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rgbClr val="E4C711"/>
                </a:solidFill>
              </a:rPr>
              <a:t>Chapter - 3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1F91C59-87EF-4DC4-97B0-831A97B5E33A}"/>
              </a:ext>
            </a:extLst>
          </p:cNvPr>
          <p:cNvSpPr txBox="1">
            <a:spLocks/>
          </p:cNvSpPr>
          <p:nvPr userDrawn="1"/>
        </p:nvSpPr>
        <p:spPr>
          <a:xfrm>
            <a:off x="2776818" y="6428869"/>
            <a:ext cx="339538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1" i="0" kern="1200" baseline="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/>
              <a:t>Distributed File Systems</a:t>
            </a:r>
          </a:p>
          <a:p>
            <a:endParaRPr lang="en-US" sz="1500" dirty="0">
              <a:solidFill>
                <a:srgbClr val="E4C7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266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FE8F0638-FB82-A54A-A37C-77D8E3ECCE60}" type="datetime1">
              <a:rPr lang="en-US" smtClean="0"/>
              <a:pPr/>
              <a:t>11/5/21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r>
              <a:rPr lang="en-US" dirty="0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CF4FD44-3FE2-45E9-B7A1-98CD211887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5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5FA91-7125-DA41-9C6B-6DA761555F3A}" type="datetime1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C63-4761-E643-809B-E1FA12FF0AEB}" type="datetime1">
              <a:rPr lang="en-US" smtClean="0"/>
              <a:t>11/5/21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5353-4BA0-A945-9A43-FEC62588DB9B}" type="datetime1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2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69BB-23F5-6346-A70B-941D6DB16CF1}" type="datetime1">
              <a:rPr lang="en-US" smtClean="0"/>
              <a:t>11/5/21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Distributed and Cloud Computing - Fall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1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77E6-C3B5-E445-844F-F197A430D04C}" type="datetime1">
              <a:rPr lang="en-US" smtClean="0"/>
              <a:t>11/5/21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3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5F68-E720-FD4D-83D7-728C156C6595}" type="datetime1">
              <a:rPr lang="en-US" smtClean="0"/>
              <a:t>11/5/21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0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8CB7-9396-1D49-B484-B4FCC0397A60}" type="datetime1">
              <a:rPr lang="en-US" smtClean="0"/>
              <a:t>11/5/21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9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6C2A01A-595C-1B4F-9A23-1C751C75C2A4}" type="datetime1">
              <a:rPr lang="en-US" smtClean="0"/>
              <a:pPr/>
              <a:t>11/5/21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4FD44-3FE2-45E9-B7A1-98CD211887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8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6" r:id="rId3"/>
    <p:sldLayoutId id="2147483665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9" r:id="rId14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hanaa.ghanem@metrostate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45088A-9F21-7E48-B09D-D52ABC971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838200"/>
            <a:ext cx="7772400" cy="1470025"/>
          </a:xfrm>
        </p:spPr>
        <p:txBody>
          <a:bodyPr>
            <a:noAutofit/>
          </a:bodyPr>
          <a:lstStyle/>
          <a:p>
            <a:pPr algn="l"/>
            <a:br>
              <a:rPr lang="en-US" sz="3300" dirty="0"/>
            </a:br>
            <a:r>
              <a:rPr lang="en-US" sz="3300" dirty="0"/>
              <a:t>ICS 432 – 01</a:t>
            </a:r>
            <a:br>
              <a:rPr lang="en-US" sz="3300" dirty="0"/>
            </a:br>
            <a:r>
              <a:rPr lang="en-US" sz="3300" dirty="0"/>
              <a:t>Distributed and Cloud Computing </a:t>
            </a:r>
            <a:br>
              <a:rPr lang="en-US" sz="3300" dirty="0"/>
            </a:br>
            <a:r>
              <a:rPr lang="en-US" sz="3300" dirty="0"/>
              <a:t>Fall 2021</a:t>
            </a:r>
            <a:br>
              <a:rPr lang="en-US" sz="3300" dirty="0"/>
            </a:br>
            <a:endParaRPr lang="en-US" sz="33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82263AD-4EFB-5B40-88F4-E3166439C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199947"/>
            <a:ext cx="6400800" cy="2841624"/>
          </a:xfrm>
        </p:spPr>
        <p:txBody>
          <a:bodyPr/>
          <a:lstStyle/>
          <a:p>
            <a:r>
              <a:rPr lang="en-US" sz="2400" dirty="0"/>
              <a:t>Instructor: </a:t>
            </a:r>
            <a:r>
              <a:rPr lang="en-US" sz="2400" dirty="0" err="1"/>
              <a:t>Thanaa</a:t>
            </a:r>
            <a:r>
              <a:rPr lang="en-US" sz="2400" dirty="0"/>
              <a:t> Ghanem</a:t>
            </a:r>
          </a:p>
          <a:p>
            <a:r>
              <a:rPr lang="en-US" sz="2400" dirty="0">
                <a:hlinkClick r:id="rId2"/>
              </a:rPr>
              <a:t>thanaa.ghanem@metrostate.edu</a:t>
            </a:r>
            <a:endParaRPr lang="en-US" sz="2400" dirty="0"/>
          </a:p>
          <a:p>
            <a:endParaRPr lang="en-US" sz="2800" dirty="0"/>
          </a:p>
          <a:p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Lectures 11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November 6, 2021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DB143-A0C0-F14D-86B5-9F7D0E306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5138-A96E-2F42-A959-2EFD44FE4AB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C9E78D3-AC7B-A047-B57D-4D47D718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Distributed and Cloud Computing - Fall 2021</a:t>
            </a:r>
          </a:p>
        </p:txBody>
      </p:sp>
    </p:spTree>
    <p:extLst>
      <p:ext uri="{BB962C8B-B14F-4D97-AF65-F5344CB8AC3E}">
        <p14:creationId xmlns:p14="http://schemas.microsoft.com/office/powerpoint/2010/main" val="415441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513B4-38A2-2244-B8CB-41D7D02A5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Exercise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CEA9C-3BBF-EC44-A013-6DA8A7AF9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67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Input: </a:t>
            </a:r>
            <a:r>
              <a:rPr lang="en-US" sz="2400" dirty="0"/>
              <a:t>text file containing flight data where each line in file has the following format: </a:t>
            </a:r>
          </a:p>
          <a:p>
            <a:pPr marL="0" indent="0">
              <a:buNone/>
            </a:pPr>
            <a:r>
              <a:rPr lang="en-US" sz="2400" dirty="0"/>
              <a:t> 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flight_id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carrier_id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departure_city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destination_city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delay </a:t>
            </a:r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Required output: </a:t>
            </a:r>
            <a:r>
              <a:rPr lang="en-US" sz="2400" dirty="0"/>
              <a:t>find, for each city, the number of flights that either departed from or landed in the city.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14606-1B33-EF41-8265-8BFBB5345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993A9-38E5-8A49-98D7-1A216532D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54B442-3534-4B47-BF9B-BA9806425AAA}"/>
              </a:ext>
            </a:extLst>
          </p:cNvPr>
          <p:cNvSpPr txBox="1"/>
          <p:nvPr/>
        </p:nvSpPr>
        <p:spPr>
          <a:xfrm>
            <a:off x="609600" y="4416077"/>
            <a:ext cx="451845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1,AA,New York, Los Angeles, 10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2,DL,Los Angeles, New York10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3,SW,Minneapolis, Atlanta, 10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4,AA,Minneapolis, New York, 10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5,DL,New York, Atlanta, 10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6,AA,New York, Minneapolis, 10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053453-F6E6-084F-B05E-F2F9C0723D8E}"/>
              </a:ext>
            </a:extLst>
          </p:cNvPr>
          <p:cNvSpPr txBox="1"/>
          <p:nvPr/>
        </p:nvSpPr>
        <p:spPr>
          <a:xfrm>
            <a:off x="838200" y="38862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CA8F6-AFDD-374D-9B72-2FAAE8CA41E4}"/>
              </a:ext>
            </a:extLst>
          </p:cNvPr>
          <p:cNvSpPr txBox="1"/>
          <p:nvPr/>
        </p:nvSpPr>
        <p:spPr>
          <a:xfrm>
            <a:off x="5397843" y="4416077"/>
            <a:ext cx="33528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Atlanta		2</a:t>
            </a:r>
          </a:p>
          <a:p>
            <a:r>
              <a:rPr lang="en-US" dirty="0"/>
              <a:t>New York		5</a:t>
            </a:r>
          </a:p>
          <a:p>
            <a:r>
              <a:rPr lang="en-US" dirty="0"/>
              <a:t>Minneapolis	3</a:t>
            </a:r>
          </a:p>
          <a:p>
            <a:r>
              <a:rPr lang="en-US" dirty="0"/>
              <a:t>Los Angeles	2</a:t>
            </a:r>
          </a:p>
          <a:p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FAC7F5-E1AE-664E-945D-87F5CD79D004}"/>
              </a:ext>
            </a:extLst>
          </p:cNvPr>
          <p:cNvSpPr txBox="1"/>
          <p:nvPr/>
        </p:nvSpPr>
        <p:spPr>
          <a:xfrm>
            <a:off x="5262948" y="3954412"/>
            <a:ext cx="362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Corresponding Output</a:t>
            </a:r>
          </a:p>
        </p:txBody>
      </p:sp>
    </p:spTree>
    <p:extLst>
      <p:ext uri="{BB962C8B-B14F-4D97-AF65-F5344CB8AC3E}">
        <p14:creationId xmlns:p14="http://schemas.microsoft.com/office/powerpoint/2010/main" val="7880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83858-B7AA-374A-A833-22E4B0D0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Exercise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39A06-4E06-8641-99A3-BD28AAE3A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9B22E-6D6A-9249-89A6-8FE51639C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D904CF-6731-624A-BBE0-2F0E85B07594}"/>
              </a:ext>
            </a:extLst>
          </p:cNvPr>
          <p:cNvSpPr txBox="1">
            <a:spLocks/>
          </p:cNvSpPr>
          <p:nvPr/>
        </p:nvSpPr>
        <p:spPr>
          <a:xfrm>
            <a:off x="457200" y="1600201"/>
            <a:ext cx="8229600" cy="167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FF0000"/>
                </a:solidFill>
              </a:rPr>
              <a:t>Input: </a:t>
            </a:r>
            <a:r>
              <a:rPr lang="en-US" sz="2400" dirty="0"/>
              <a:t>a set of text documents.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FF0000"/>
                </a:solidFill>
              </a:rPr>
              <a:t>Required output: </a:t>
            </a:r>
            <a:r>
              <a:rPr lang="en-US" sz="2400" dirty="0"/>
              <a:t>for each character of the alphabet, find the average length of all words that start with that character.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A6CE83-A643-7C41-A142-4228B5B016BF}"/>
              </a:ext>
            </a:extLst>
          </p:cNvPr>
          <p:cNvSpPr txBox="1"/>
          <p:nvPr/>
        </p:nvSpPr>
        <p:spPr>
          <a:xfrm>
            <a:off x="536489" y="4617349"/>
            <a:ext cx="3352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/>
              <a:t>no now is definitely not the time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8F1F0E-5928-1140-90A7-362582C658A5}"/>
              </a:ext>
            </a:extLst>
          </p:cNvPr>
          <p:cNvSpPr txBox="1"/>
          <p:nvPr/>
        </p:nvSpPr>
        <p:spPr>
          <a:xfrm>
            <a:off x="844378" y="38100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 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B9E2A-CC84-484C-89A4-440A8874560F}"/>
              </a:ext>
            </a:extLst>
          </p:cNvPr>
          <p:cNvSpPr txBox="1"/>
          <p:nvPr/>
        </p:nvSpPr>
        <p:spPr>
          <a:xfrm>
            <a:off x="4498889" y="4332688"/>
            <a:ext cx="434031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 	2.6   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(3+3+2)/3  </a:t>
            </a:r>
          </a:p>
          <a:p>
            <a:r>
              <a:rPr lang="en-US" sz="2400" dirty="0"/>
              <a:t>d 	10.0 </a:t>
            </a:r>
          </a:p>
          <a:p>
            <a:r>
              <a:rPr lang="en-US" sz="2400" dirty="0" err="1"/>
              <a:t>i</a:t>
            </a:r>
            <a:r>
              <a:rPr lang="en-US" sz="2400" dirty="0"/>
              <a:t> 	2.0 </a:t>
            </a:r>
          </a:p>
          <a:p>
            <a:r>
              <a:rPr lang="en-US" sz="2400" dirty="0"/>
              <a:t>t 	3.5 	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(3+4)/2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034839-A531-624A-9BA2-69733D09B3D6}"/>
              </a:ext>
            </a:extLst>
          </p:cNvPr>
          <p:cNvSpPr txBox="1"/>
          <p:nvPr/>
        </p:nvSpPr>
        <p:spPr>
          <a:xfrm>
            <a:off x="4572000" y="3722939"/>
            <a:ext cx="362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Corresponding Output</a:t>
            </a:r>
          </a:p>
        </p:txBody>
      </p:sp>
    </p:spTree>
    <p:extLst>
      <p:ext uri="{BB962C8B-B14F-4D97-AF65-F5344CB8AC3E}">
        <p14:creationId xmlns:p14="http://schemas.microsoft.com/office/powerpoint/2010/main" val="281087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83858-B7AA-374A-A833-22E4B0D0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Exercise 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939A06-4E06-8641-99A3-BD28AAE3A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59B22E-6D6A-9249-89A6-8FE51639C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D904CF-6731-624A-BBE0-2F0E85B07594}"/>
              </a:ext>
            </a:extLst>
          </p:cNvPr>
          <p:cNvSpPr txBox="1">
            <a:spLocks/>
          </p:cNvSpPr>
          <p:nvPr/>
        </p:nvSpPr>
        <p:spPr>
          <a:xfrm>
            <a:off x="457200" y="1600201"/>
            <a:ext cx="8229600" cy="1523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FF0000"/>
                </a:solidFill>
              </a:rPr>
              <a:t>Input: </a:t>
            </a:r>
            <a:r>
              <a:rPr lang="en-US" sz="2400" dirty="0"/>
              <a:t>a set of text documents.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rgbClr val="FF0000"/>
                </a:solidFill>
              </a:rPr>
              <a:t>Required output: </a:t>
            </a:r>
            <a:r>
              <a:rPr lang="en-US" sz="2400" dirty="0"/>
              <a:t>how many words are there of length 1, 2, 3 and so 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A6CE83-A643-7C41-A142-4228B5B016BF}"/>
              </a:ext>
            </a:extLst>
          </p:cNvPr>
          <p:cNvSpPr txBox="1"/>
          <p:nvPr/>
        </p:nvSpPr>
        <p:spPr>
          <a:xfrm>
            <a:off x="533400" y="4124964"/>
            <a:ext cx="3352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0000"/>
                </a:highlight>
              </a:rPr>
              <a:t>Hello</a:t>
            </a:r>
            <a:r>
              <a:rPr lang="en-US" sz="2400" dirty="0"/>
              <a:t> </a:t>
            </a:r>
            <a:r>
              <a:rPr lang="en-US" sz="2400" dirty="0">
                <a:highlight>
                  <a:srgbClr val="FF0000"/>
                </a:highlight>
              </a:rPr>
              <a:t>there</a:t>
            </a:r>
            <a:r>
              <a:rPr lang="en-US" sz="2400" dirty="0"/>
              <a:t> </a:t>
            </a:r>
            <a:r>
              <a:rPr lang="en-US" sz="2400" dirty="0">
                <a:highlight>
                  <a:srgbClr val="FFFF00"/>
                </a:highlight>
              </a:rPr>
              <a:t>how</a:t>
            </a:r>
            <a:r>
              <a:rPr lang="en-US" sz="2400" dirty="0"/>
              <a:t> </a:t>
            </a:r>
            <a:r>
              <a:rPr lang="en-US" sz="2400" dirty="0">
                <a:highlight>
                  <a:srgbClr val="FFFF00"/>
                </a:highlight>
              </a:rPr>
              <a:t>are</a:t>
            </a:r>
            <a:r>
              <a:rPr lang="en-US" sz="2400" dirty="0"/>
              <a:t> </a:t>
            </a:r>
            <a:r>
              <a:rPr lang="en-US" sz="2400" dirty="0">
                <a:highlight>
                  <a:srgbClr val="FFFF00"/>
                </a:highlight>
              </a:rPr>
              <a:t>you</a:t>
            </a:r>
            <a:r>
              <a:rPr lang="en-US" sz="2400" dirty="0"/>
              <a:t> </a:t>
            </a:r>
            <a:r>
              <a:rPr lang="en-US" sz="2400" dirty="0">
                <a:highlight>
                  <a:srgbClr val="FF0000"/>
                </a:highlight>
              </a:rPr>
              <a:t>doing</a:t>
            </a:r>
            <a:r>
              <a:rPr lang="en-US" sz="2400" dirty="0"/>
              <a:t> </a:t>
            </a:r>
            <a:r>
              <a:rPr lang="en-US" sz="2400" dirty="0">
                <a:highlight>
                  <a:srgbClr val="FF0000"/>
                </a:highlight>
              </a:rPr>
              <a:t>today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8F1F0E-5928-1140-90A7-362582C658A5}"/>
              </a:ext>
            </a:extLst>
          </p:cNvPr>
          <p:cNvSpPr txBox="1"/>
          <p:nvPr/>
        </p:nvSpPr>
        <p:spPr>
          <a:xfrm>
            <a:off x="838200" y="3466348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 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B9E2A-CC84-484C-89A4-440A8874560F}"/>
              </a:ext>
            </a:extLst>
          </p:cNvPr>
          <p:cNvSpPr txBox="1"/>
          <p:nvPr/>
        </p:nvSpPr>
        <p:spPr>
          <a:xfrm>
            <a:off x="4953000" y="4128073"/>
            <a:ext cx="2971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3 3</a:t>
            </a:r>
          </a:p>
          <a:p>
            <a:r>
              <a:rPr lang="en-US" sz="2400" dirty="0"/>
              <a:t>5 4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3DFAA-6419-B64F-9B46-4CA44BB8B147}"/>
              </a:ext>
            </a:extLst>
          </p:cNvPr>
          <p:cNvSpPr txBox="1"/>
          <p:nvPr/>
        </p:nvSpPr>
        <p:spPr>
          <a:xfrm>
            <a:off x="4920049" y="3424641"/>
            <a:ext cx="362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Corresponding Output</a:t>
            </a:r>
          </a:p>
        </p:txBody>
      </p:sp>
    </p:spTree>
    <p:extLst>
      <p:ext uri="{BB962C8B-B14F-4D97-AF65-F5344CB8AC3E}">
        <p14:creationId xmlns:p14="http://schemas.microsoft.com/office/powerpoint/2010/main" val="391554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12A7-3734-7548-9783-50D2CEEB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Exercise 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E81468-5897-9247-B7DD-21C91C715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EAE1E-9B33-1C45-AA24-CDE144E0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5EE9E8-B28A-DF4A-907A-801737EF746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2971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</a:rPr>
              <a:t>Input: </a:t>
            </a:r>
            <a:r>
              <a:rPr lang="en-US" sz="2400" dirty="0"/>
              <a:t>data file that contains information about orders placed by customer. Each line in the file has the following format.</a:t>
            </a:r>
          </a:p>
          <a:p>
            <a:pPr marL="0" indent="0">
              <a:buNone/>
            </a:pPr>
            <a:r>
              <a:rPr lang="en-US" sz="2400" b="1" dirty="0"/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order_id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customer_id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product_id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cost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Required output: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Find how many orders are placed for each product.</a:t>
            </a:r>
            <a:endParaRPr lang="en-US" sz="2400" b="1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For each customer, find the total cost of all orders placed by that customer.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Find the number of customers who spend in each range of spending: 0-99, 100-199, 200-299, 300-399, etc.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/>
          </a:p>
          <a:p>
            <a:pPr marL="914400" lvl="1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56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FEF9C-653F-8B43-A4F5-332900F2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Exercise 5: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D6E1F-F656-3344-9EB6-DB7832541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17023"/>
          </a:xfrm>
        </p:spPr>
        <p:txBody>
          <a:bodyPr/>
          <a:lstStyle/>
          <a:p>
            <a:r>
              <a:rPr lang="en-US" sz="2400" dirty="0"/>
              <a:t>Find how many orders are placed for each product.</a:t>
            </a:r>
            <a:endParaRPr lang="en-US" sz="2400" b="1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672C4-2A0A-C943-92AF-B03022E12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D3ACF-45E3-BA49-A4CA-8115451AF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8715C-4B8A-8840-9802-3082DEAAAD93}"/>
              </a:ext>
            </a:extLst>
          </p:cNvPr>
          <p:cNvSpPr txBox="1"/>
          <p:nvPr/>
        </p:nvSpPr>
        <p:spPr>
          <a:xfrm>
            <a:off x="510746" y="3213402"/>
            <a:ext cx="3352800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1	c1	</a:t>
            </a:r>
            <a:r>
              <a:rPr lang="en-US" sz="2000" dirty="0">
                <a:highlight>
                  <a:srgbClr val="FF0000"/>
                </a:highlight>
              </a:rPr>
              <a:t>p1</a:t>
            </a:r>
            <a:r>
              <a:rPr lang="en-US" sz="2000" dirty="0"/>
              <a:t>	10</a:t>
            </a:r>
            <a:endParaRPr lang="en-US" sz="2000" b="1" dirty="0"/>
          </a:p>
          <a:p>
            <a:r>
              <a:rPr lang="en-US" sz="2000" dirty="0"/>
              <a:t>2	c2	</a:t>
            </a:r>
            <a:r>
              <a:rPr lang="en-US" sz="2000" dirty="0">
                <a:highlight>
                  <a:srgbClr val="FFFF00"/>
                </a:highlight>
              </a:rPr>
              <a:t>p3</a:t>
            </a:r>
            <a:r>
              <a:rPr lang="en-US" sz="2000" dirty="0"/>
              <a:t>	90</a:t>
            </a:r>
            <a:endParaRPr lang="en-US" sz="2000" b="1" dirty="0"/>
          </a:p>
          <a:p>
            <a:r>
              <a:rPr lang="en-US" sz="2000" dirty="0"/>
              <a:t>3	c2	p4	80</a:t>
            </a:r>
            <a:endParaRPr lang="en-US" sz="2000" b="1" dirty="0"/>
          </a:p>
          <a:p>
            <a:r>
              <a:rPr lang="en-US" sz="2000" dirty="0"/>
              <a:t>4	c1	</a:t>
            </a:r>
            <a:r>
              <a:rPr lang="en-US" sz="2000" dirty="0">
                <a:highlight>
                  <a:srgbClr val="FF0000"/>
                </a:highlight>
              </a:rPr>
              <a:t>p1</a:t>
            </a:r>
            <a:r>
              <a:rPr lang="en-US" sz="2000" dirty="0"/>
              <a:t>	40</a:t>
            </a:r>
            <a:endParaRPr lang="en-US" sz="2000" b="1" dirty="0"/>
          </a:p>
          <a:p>
            <a:r>
              <a:rPr lang="en-US" sz="2000" dirty="0"/>
              <a:t>5	c3	</a:t>
            </a:r>
            <a:r>
              <a:rPr lang="en-US" sz="2000" dirty="0">
                <a:highlight>
                  <a:srgbClr val="00FF00"/>
                </a:highlight>
              </a:rPr>
              <a:t>p2</a:t>
            </a:r>
            <a:r>
              <a:rPr lang="en-US" sz="2000" dirty="0"/>
              <a:t>	50</a:t>
            </a:r>
            <a:endParaRPr lang="en-US" sz="2000" b="1" dirty="0"/>
          </a:p>
          <a:p>
            <a:r>
              <a:rPr lang="en-US" sz="2000" dirty="0"/>
              <a:t>6	c2	p4	60</a:t>
            </a:r>
            <a:endParaRPr lang="en-US" sz="2000" b="1" dirty="0"/>
          </a:p>
          <a:p>
            <a:r>
              <a:rPr lang="en-US" sz="2000" dirty="0"/>
              <a:t>7	c1	</a:t>
            </a:r>
            <a:r>
              <a:rPr lang="en-US" sz="2000" dirty="0">
                <a:highlight>
                  <a:srgbClr val="FF0000"/>
                </a:highlight>
              </a:rPr>
              <a:t>p1</a:t>
            </a:r>
            <a:r>
              <a:rPr lang="en-US" sz="2000" dirty="0"/>
              <a:t>	70</a:t>
            </a:r>
          </a:p>
          <a:p>
            <a:r>
              <a:rPr lang="en-US" sz="2000" dirty="0"/>
              <a:t>8	c4	</a:t>
            </a:r>
            <a:r>
              <a:rPr lang="en-US" sz="2000" dirty="0">
                <a:highlight>
                  <a:srgbClr val="FF0000"/>
                </a:highlight>
              </a:rPr>
              <a:t>p1</a:t>
            </a:r>
            <a:r>
              <a:rPr lang="en-US" sz="2000" dirty="0"/>
              <a:t>	70</a:t>
            </a:r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C6F8C-1DBA-9B4A-890C-C3882D9437C0}"/>
              </a:ext>
            </a:extLst>
          </p:cNvPr>
          <p:cNvSpPr txBox="1"/>
          <p:nvPr/>
        </p:nvSpPr>
        <p:spPr>
          <a:xfrm>
            <a:off x="838200" y="260369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5D1E5-22DE-8B4C-99F4-53BBC9B032CD}"/>
              </a:ext>
            </a:extLst>
          </p:cNvPr>
          <p:cNvSpPr txBox="1"/>
          <p:nvPr/>
        </p:nvSpPr>
        <p:spPr>
          <a:xfrm>
            <a:off x="4598773" y="3288509"/>
            <a:ext cx="258462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p1	4</a:t>
            </a:r>
          </a:p>
          <a:p>
            <a:r>
              <a:rPr lang="en-US" sz="2000" dirty="0"/>
              <a:t>p2	1</a:t>
            </a:r>
          </a:p>
          <a:p>
            <a:r>
              <a:rPr lang="en-US" sz="2000" dirty="0"/>
              <a:t>p3	1</a:t>
            </a:r>
          </a:p>
          <a:p>
            <a:r>
              <a:rPr lang="en-US" sz="2000" dirty="0"/>
              <a:t>p4	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D351C7-D01B-5E40-AC01-D806807AD232}"/>
              </a:ext>
            </a:extLst>
          </p:cNvPr>
          <p:cNvSpPr txBox="1"/>
          <p:nvPr/>
        </p:nvSpPr>
        <p:spPr>
          <a:xfrm>
            <a:off x="4577439" y="2618726"/>
            <a:ext cx="362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Corresponding Output</a:t>
            </a:r>
          </a:p>
        </p:txBody>
      </p:sp>
    </p:spTree>
    <p:extLst>
      <p:ext uri="{BB962C8B-B14F-4D97-AF65-F5344CB8AC3E}">
        <p14:creationId xmlns:p14="http://schemas.microsoft.com/office/powerpoint/2010/main" val="402674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FEF9C-653F-8B43-A4F5-332900F2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Exercise 5: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D6E1F-F656-3344-9EB6-DB7832541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66800"/>
          </a:xfrm>
        </p:spPr>
        <p:txBody>
          <a:bodyPr/>
          <a:lstStyle/>
          <a:p>
            <a:r>
              <a:rPr lang="en-US" sz="2400" dirty="0"/>
              <a:t>For each customer, find the total cost of all orders placed by that customer.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672C4-2A0A-C943-92AF-B03022E12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D3ACF-45E3-BA49-A4CA-8115451AF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8715C-4B8A-8840-9802-3082DEAAAD93}"/>
              </a:ext>
            </a:extLst>
          </p:cNvPr>
          <p:cNvSpPr txBox="1"/>
          <p:nvPr/>
        </p:nvSpPr>
        <p:spPr>
          <a:xfrm>
            <a:off x="609600" y="3833947"/>
            <a:ext cx="3352800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1	</a:t>
            </a:r>
            <a:r>
              <a:rPr lang="en-US" sz="2000" dirty="0">
                <a:highlight>
                  <a:srgbClr val="FFFF00"/>
                </a:highlight>
              </a:rPr>
              <a:t>c1</a:t>
            </a:r>
            <a:r>
              <a:rPr lang="en-US" sz="2000" dirty="0"/>
              <a:t>	p1	</a:t>
            </a:r>
            <a:r>
              <a:rPr lang="en-US" sz="2000" dirty="0">
                <a:highlight>
                  <a:srgbClr val="FFFF00"/>
                </a:highlight>
              </a:rPr>
              <a:t>10</a:t>
            </a:r>
            <a:endParaRPr lang="en-US" sz="2000" b="1" dirty="0">
              <a:highlight>
                <a:srgbClr val="FFFF00"/>
              </a:highlight>
            </a:endParaRPr>
          </a:p>
          <a:p>
            <a:r>
              <a:rPr lang="en-US" sz="2000" dirty="0"/>
              <a:t>2	</a:t>
            </a:r>
            <a:r>
              <a:rPr lang="en-US" sz="2000" dirty="0">
                <a:highlight>
                  <a:srgbClr val="FF0000"/>
                </a:highlight>
              </a:rPr>
              <a:t>c2</a:t>
            </a:r>
            <a:r>
              <a:rPr lang="en-US" sz="2000" dirty="0"/>
              <a:t>	p3	</a:t>
            </a:r>
            <a:r>
              <a:rPr lang="en-US" sz="2000" dirty="0">
                <a:highlight>
                  <a:srgbClr val="FF0000"/>
                </a:highlight>
              </a:rPr>
              <a:t>90</a:t>
            </a:r>
            <a:endParaRPr lang="en-US" sz="2000" b="1" dirty="0">
              <a:highlight>
                <a:srgbClr val="FF0000"/>
              </a:highlight>
            </a:endParaRPr>
          </a:p>
          <a:p>
            <a:r>
              <a:rPr lang="en-US" sz="2000" dirty="0"/>
              <a:t>3	</a:t>
            </a:r>
            <a:r>
              <a:rPr lang="en-US" sz="2000" dirty="0">
                <a:highlight>
                  <a:srgbClr val="FF0000"/>
                </a:highlight>
              </a:rPr>
              <a:t>c2</a:t>
            </a:r>
            <a:r>
              <a:rPr lang="en-US" sz="2000" dirty="0"/>
              <a:t>	p4	</a:t>
            </a:r>
            <a:r>
              <a:rPr lang="en-US" sz="2000" dirty="0">
                <a:highlight>
                  <a:srgbClr val="FF0000"/>
                </a:highlight>
              </a:rPr>
              <a:t>80</a:t>
            </a:r>
            <a:endParaRPr lang="en-US" sz="2000" b="1" dirty="0">
              <a:highlight>
                <a:srgbClr val="FF0000"/>
              </a:highlight>
            </a:endParaRPr>
          </a:p>
          <a:p>
            <a:r>
              <a:rPr lang="en-US" sz="2000" dirty="0"/>
              <a:t>4	</a:t>
            </a:r>
            <a:r>
              <a:rPr lang="en-US" sz="2000" dirty="0">
                <a:highlight>
                  <a:srgbClr val="FFFF00"/>
                </a:highlight>
              </a:rPr>
              <a:t>c1</a:t>
            </a:r>
            <a:r>
              <a:rPr lang="en-US" sz="2000" dirty="0"/>
              <a:t>	p1	</a:t>
            </a:r>
            <a:r>
              <a:rPr lang="en-US" sz="2000" dirty="0">
                <a:highlight>
                  <a:srgbClr val="FFFF00"/>
                </a:highlight>
              </a:rPr>
              <a:t>40</a:t>
            </a:r>
            <a:endParaRPr lang="en-US" sz="2000" b="1" dirty="0">
              <a:highlight>
                <a:srgbClr val="FFFF00"/>
              </a:highlight>
            </a:endParaRPr>
          </a:p>
          <a:p>
            <a:r>
              <a:rPr lang="en-US" sz="2000" dirty="0"/>
              <a:t>5	c3	p2	50</a:t>
            </a:r>
            <a:endParaRPr lang="en-US" sz="2000" b="1" dirty="0"/>
          </a:p>
          <a:p>
            <a:r>
              <a:rPr lang="en-US" sz="2000" dirty="0"/>
              <a:t>6	</a:t>
            </a:r>
            <a:r>
              <a:rPr lang="en-US" sz="2000" dirty="0">
                <a:highlight>
                  <a:srgbClr val="FF0000"/>
                </a:highlight>
              </a:rPr>
              <a:t>c2</a:t>
            </a:r>
            <a:r>
              <a:rPr lang="en-US" sz="2000" dirty="0"/>
              <a:t>	p4	</a:t>
            </a:r>
            <a:r>
              <a:rPr lang="en-US" sz="2000" dirty="0">
                <a:highlight>
                  <a:srgbClr val="FF0000"/>
                </a:highlight>
              </a:rPr>
              <a:t>60</a:t>
            </a:r>
            <a:endParaRPr lang="en-US" sz="2000" b="1" dirty="0">
              <a:highlight>
                <a:srgbClr val="FF0000"/>
              </a:highlight>
            </a:endParaRPr>
          </a:p>
          <a:p>
            <a:r>
              <a:rPr lang="en-US" sz="2000" dirty="0"/>
              <a:t>7	</a:t>
            </a:r>
            <a:r>
              <a:rPr lang="en-US" sz="2000" dirty="0">
                <a:highlight>
                  <a:srgbClr val="FFFF00"/>
                </a:highlight>
              </a:rPr>
              <a:t>c1</a:t>
            </a:r>
            <a:r>
              <a:rPr lang="en-US" sz="2000" dirty="0"/>
              <a:t>	p1	</a:t>
            </a:r>
            <a:r>
              <a:rPr lang="en-US" sz="2000" dirty="0">
                <a:highlight>
                  <a:srgbClr val="FFFF00"/>
                </a:highlight>
              </a:rPr>
              <a:t>70</a:t>
            </a:r>
          </a:p>
          <a:p>
            <a:r>
              <a:rPr lang="en-US" sz="2000" dirty="0"/>
              <a:t>8	c4	p1	70</a:t>
            </a:r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C6F8C-1DBA-9B4A-890C-C3882D9437C0}"/>
              </a:ext>
            </a:extLst>
          </p:cNvPr>
          <p:cNvSpPr txBox="1"/>
          <p:nvPr/>
        </p:nvSpPr>
        <p:spPr>
          <a:xfrm>
            <a:off x="838200" y="3198167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5D1E5-22DE-8B4C-99F4-53BBC9B032CD}"/>
              </a:ext>
            </a:extLst>
          </p:cNvPr>
          <p:cNvSpPr txBox="1"/>
          <p:nvPr/>
        </p:nvSpPr>
        <p:spPr>
          <a:xfrm>
            <a:off x="4670854" y="3941669"/>
            <a:ext cx="258462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c1	120</a:t>
            </a:r>
          </a:p>
          <a:p>
            <a:r>
              <a:rPr lang="en-US" sz="2000" dirty="0"/>
              <a:t>c2	230</a:t>
            </a:r>
          </a:p>
          <a:p>
            <a:r>
              <a:rPr lang="en-US" sz="2000" dirty="0"/>
              <a:t>c3	50</a:t>
            </a:r>
          </a:p>
          <a:p>
            <a:r>
              <a:rPr lang="en-US" sz="2000" dirty="0"/>
              <a:t>c4	70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D9699-34C7-A244-B809-299C7E43C007}"/>
              </a:ext>
            </a:extLst>
          </p:cNvPr>
          <p:cNvSpPr txBox="1"/>
          <p:nvPr/>
        </p:nvSpPr>
        <p:spPr>
          <a:xfrm>
            <a:off x="4572000" y="3396048"/>
            <a:ext cx="362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Corresponding Output</a:t>
            </a:r>
          </a:p>
        </p:txBody>
      </p:sp>
    </p:spTree>
    <p:extLst>
      <p:ext uri="{BB962C8B-B14F-4D97-AF65-F5344CB8AC3E}">
        <p14:creationId xmlns:p14="http://schemas.microsoft.com/office/powerpoint/2010/main" val="307234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8F56-780A-2248-AF98-D10F4C454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Exercise 5: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84D05-40F1-6144-9F21-80B88092F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/>
              <a:t>The output of one </a:t>
            </a:r>
            <a:r>
              <a:rPr lang="en-US" sz="2400" dirty="0" err="1"/>
              <a:t>mapreduce</a:t>
            </a:r>
            <a:r>
              <a:rPr lang="en-US" sz="2400" dirty="0"/>
              <a:t> job can be used as input to another </a:t>
            </a:r>
            <a:r>
              <a:rPr lang="en-US" sz="2400" dirty="0" err="1"/>
              <a:t>mapreduce</a:t>
            </a:r>
            <a:r>
              <a:rPr lang="en-US" sz="2400" dirty="0"/>
              <a:t> job</a:t>
            </a:r>
          </a:p>
          <a:p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D820F-8458-4F43-8E26-0B1C6107C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36C5B-4E34-D942-84AC-C3A2FBD04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15EDC-F094-8740-BD87-201585B5F56B}"/>
              </a:ext>
            </a:extLst>
          </p:cNvPr>
          <p:cNvSpPr txBox="1"/>
          <p:nvPr/>
        </p:nvSpPr>
        <p:spPr>
          <a:xfrm>
            <a:off x="1066800" y="4749967"/>
            <a:ext cx="258462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c1	120</a:t>
            </a:r>
          </a:p>
          <a:p>
            <a:r>
              <a:rPr lang="en-US" sz="2000" dirty="0"/>
              <a:t>c2	230</a:t>
            </a:r>
          </a:p>
          <a:p>
            <a:r>
              <a:rPr lang="en-US" sz="2000" dirty="0"/>
              <a:t>c3	50</a:t>
            </a:r>
          </a:p>
          <a:p>
            <a:r>
              <a:rPr lang="en-US" sz="2000" dirty="0"/>
              <a:t>c4	70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5B298-A2C6-BD4A-B23F-AE4C6C2A2033}"/>
              </a:ext>
            </a:extLst>
          </p:cNvPr>
          <p:cNvSpPr txBox="1"/>
          <p:nvPr/>
        </p:nvSpPr>
        <p:spPr>
          <a:xfrm>
            <a:off x="304800" y="4159247"/>
            <a:ext cx="4489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 input, output of part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EAD1F6-4809-754F-ADF6-68CE55E82346}"/>
              </a:ext>
            </a:extLst>
          </p:cNvPr>
          <p:cNvSpPr txBox="1"/>
          <p:nvPr/>
        </p:nvSpPr>
        <p:spPr>
          <a:xfrm>
            <a:off x="5211245" y="4194665"/>
            <a:ext cx="362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Corresponding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EEF33-34F9-5945-A4EC-266CBB054209}"/>
              </a:ext>
            </a:extLst>
          </p:cNvPr>
          <p:cNvSpPr txBox="1"/>
          <p:nvPr/>
        </p:nvSpPr>
        <p:spPr>
          <a:xfrm>
            <a:off x="5260889" y="4749967"/>
            <a:ext cx="2584622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0	2</a:t>
            </a:r>
          </a:p>
          <a:p>
            <a:r>
              <a:rPr lang="en-US" sz="2000" dirty="0"/>
              <a:t>1	1</a:t>
            </a:r>
          </a:p>
          <a:p>
            <a:r>
              <a:rPr lang="en-US" sz="2000" dirty="0"/>
              <a:t>2	1</a:t>
            </a:r>
          </a:p>
        </p:txBody>
      </p:sp>
    </p:spTree>
    <p:extLst>
      <p:ext uri="{BB962C8B-B14F-4D97-AF65-F5344CB8AC3E}">
        <p14:creationId xmlns:p14="http://schemas.microsoft.com/office/powerpoint/2010/main" val="316236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Mappers and Reducers in Details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9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Key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NameNode</a:t>
            </a:r>
            <a:endParaRPr lang="en-US" dirty="0"/>
          </a:p>
          <a:p>
            <a:r>
              <a:rPr lang="en-US" dirty="0" err="1"/>
              <a:t>DataNode</a:t>
            </a:r>
            <a:endParaRPr lang="en-US" dirty="0"/>
          </a:p>
          <a:p>
            <a:r>
              <a:rPr lang="en-US" dirty="0"/>
              <a:t>Resource Manager</a:t>
            </a:r>
          </a:p>
          <a:p>
            <a:r>
              <a:rPr lang="en-US" dirty="0" err="1"/>
              <a:t>NodeManager</a:t>
            </a:r>
            <a:endParaRPr lang="en-US" dirty="0"/>
          </a:p>
          <a:p>
            <a:r>
              <a:rPr lang="en-US" dirty="0"/>
              <a:t>Application Master</a:t>
            </a:r>
          </a:p>
          <a:p>
            <a:r>
              <a:rPr lang="en-US" dirty="0"/>
              <a:t>Job vs. Task vs. Task Attempt</a:t>
            </a:r>
          </a:p>
          <a:p>
            <a:r>
              <a:rPr lang="en-US" dirty="0"/>
              <a:t>HDFS Replication Factor (chosen based on cost of replication, probability of </a:t>
            </a:r>
            <a:r>
              <a:rPr lang="en-US" dirty="0" err="1"/>
              <a:t>failues</a:t>
            </a:r>
            <a:r>
              <a:rPr lang="en-US" dirty="0"/>
              <a:t>, and cost of data loss) </a:t>
            </a:r>
          </a:p>
          <a:p>
            <a:r>
              <a:rPr lang="en-US" dirty="0"/>
              <a:t>Pipeline of Write</a:t>
            </a:r>
          </a:p>
          <a:p>
            <a:r>
              <a:rPr lang="en-US" dirty="0"/>
              <a:t>Replica placement: Reliability vs. Bandwidth</a:t>
            </a:r>
          </a:p>
          <a:p>
            <a:r>
              <a:rPr lang="en-US" dirty="0"/>
              <a:t>Rack awareness</a:t>
            </a:r>
          </a:p>
          <a:p>
            <a:r>
              <a:rPr lang="en-US" dirty="0"/>
              <a:t>Heartbeats</a:t>
            </a:r>
          </a:p>
          <a:p>
            <a:r>
              <a:rPr lang="en-US" dirty="0"/>
              <a:t>Shuffle and Sort</a:t>
            </a:r>
          </a:p>
          <a:p>
            <a:r>
              <a:rPr lang="en-US" dirty="0"/>
              <a:t>Data Local Computing</a:t>
            </a:r>
          </a:p>
          <a:p>
            <a:r>
              <a:rPr lang="en-US" dirty="0"/>
              <a:t>Speculative Execution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0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Map-reduce can refer 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programming model</a:t>
            </a:r>
          </a:p>
          <a:p>
            <a:r>
              <a:rPr lang="en-US" dirty="0"/>
              <a:t>The execution framework (aka runtime)</a:t>
            </a:r>
          </a:p>
          <a:p>
            <a:r>
              <a:rPr lang="en-US" dirty="0"/>
              <a:t>The specific implementation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2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8FB465-2C30-1849-B50E-BF09C342F8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Map-reduce Examples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1DAA280-7242-BE41-A685-CE74241CA1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470A3-CCEF-F046-8742-977A3536B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12BAB-48E2-8C41-9F8E-F12DE47E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28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dirty="0"/>
              <a:t>Overview of data flow in a </a:t>
            </a:r>
            <a:r>
              <a:rPr lang="en-US" sz="4000" dirty="0" err="1"/>
              <a:t>mapreduce</a:t>
            </a:r>
            <a:r>
              <a:rPr lang="en-US" sz="4000" dirty="0"/>
              <a:t> job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27" y="1600200"/>
            <a:ext cx="6996346" cy="45259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/>
              <a:t>Overview of data flow in a </a:t>
            </a:r>
            <a:r>
              <a:rPr lang="en-US" sz="3600" dirty="0" err="1"/>
              <a:t>mapreduce</a:t>
            </a:r>
            <a:r>
              <a:rPr lang="en-US" sz="3600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On each slave node in the cluster, local data is loaded into a mapping process as key-value pairs from HDFS</a:t>
            </a:r>
          </a:p>
          <a:p>
            <a:pPr>
              <a:lnSpc>
                <a:spcPct val="120000"/>
              </a:lnSpc>
            </a:pPr>
            <a:r>
              <a:rPr lang="en-US" dirty="0"/>
              <a:t>The mapper outputs zero or more key-value pairs according to the logic of map function.</a:t>
            </a:r>
          </a:p>
          <a:p>
            <a:pPr>
              <a:lnSpc>
                <a:spcPct val="120000"/>
              </a:lnSpc>
            </a:pPr>
            <a:r>
              <a:rPr lang="en-US" dirty="0"/>
              <a:t>These pairs are then sorted and shuffled based on the key.</a:t>
            </a:r>
          </a:p>
          <a:p>
            <a:pPr>
              <a:lnSpc>
                <a:spcPct val="120000"/>
              </a:lnSpc>
            </a:pPr>
            <a:r>
              <a:rPr lang="en-US" dirty="0"/>
              <a:t>The output of shuffle &amp; sorts is then distributed to reducers.</a:t>
            </a:r>
          </a:p>
          <a:p>
            <a:pPr>
              <a:lnSpc>
                <a:spcPct val="120000"/>
              </a:lnSpc>
            </a:pPr>
            <a:r>
              <a:rPr lang="en-US" dirty="0"/>
              <a:t>The reducer output zero or more final key-value pairs for each input key.</a:t>
            </a:r>
          </a:p>
          <a:p>
            <a:pPr>
              <a:lnSpc>
                <a:spcPct val="120000"/>
              </a:lnSpc>
            </a:pPr>
            <a:r>
              <a:rPr lang="en-US" dirty="0"/>
              <a:t>The output of the reducer is written back to HDFS.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3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/>
              <a:t>Details of data flow in a </a:t>
            </a:r>
            <a:r>
              <a:rPr lang="en-US" sz="3600" dirty="0" err="1"/>
              <a:t>mapreduce</a:t>
            </a:r>
            <a:r>
              <a:rPr lang="en-US" sz="3600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4200" cy="4525963"/>
          </a:xfrm>
        </p:spPr>
        <p:txBody>
          <a:bodyPr/>
          <a:lstStyle/>
          <a:p>
            <a:pPr lvl="1"/>
            <a:r>
              <a:rPr lang="en-US" sz="2400" dirty="0"/>
              <a:t>Input </a:t>
            </a:r>
            <a:r>
              <a:rPr lang="en-US" sz="2400" dirty="0">
                <a:sym typeface="Wingdings" panose="05000000000000000000" pitchFamily="2" charset="2"/>
              </a:rPr>
              <a:t> Split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Map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Shuffle &amp; Sort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Reduce</a:t>
            </a:r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Output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334" y="1554163"/>
            <a:ext cx="528271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7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28" y="857250"/>
            <a:ext cx="7102545" cy="51435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40646-FD42-C840-8A46-5509464C93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7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1.Input-&gt; Split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Hadoop’s </a:t>
            </a:r>
            <a:r>
              <a:rPr lang="en-US" i="1" dirty="0" err="1"/>
              <a:t>InputFormat</a:t>
            </a:r>
            <a:r>
              <a:rPr lang="en-US" dirty="0"/>
              <a:t> class describes the input-specification for a MapReduce job.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i="1" dirty="0" err="1"/>
              <a:t>InputFormat</a:t>
            </a:r>
            <a:r>
              <a:rPr lang="en-US" dirty="0"/>
              <a:t> is responsible for: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Validating the input-specification of the job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highlight>
                  <a:srgbClr val="FFFF00"/>
                </a:highlight>
              </a:rPr>
              <a:t>Splitting up the input files(s) to input splits, each of which will be assigned to a Mapper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highlight>
                  <a:srgbClr val="FFFF00"/>
                </a:highlight>
              </a:rPr>
              <a:t>Good size for split size is as big as the block size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Provide the </a:t>
            </a:r>
            <a:r>
              <a:rPr lang="en-US" i="1" dirty="0" err="1"/>
              <a:t>RecordReader</a:t>
            </a:r>
            <a:r>
              <a:rPr lang="en-US" dirty="0"/>
              <a:t>, which actually reads the records from the input file and submits them (as key/value pairs) to the mapper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6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2.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12949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Once the input data has been split into </a:t>
            </a:r>
            <a:r>
              <a:rPr lang="en-US" sz="20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InputSplits</a:t>
            </a:r>
            <a:r>
              <a:rPr lang="en-US" sz="2000" dirty="0"/>
              <a:t> and assigned to mappers,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RecordReader</a:t>
            </a:r>
            <a:r>
              <a:rPr lang="en-US" sz="2000" dirty="0"/>
              <a:t> submits the input as key/value pairs to mappers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The mapper’s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map() </a:t>
            </a:r>
            <a:r>
              <a:rPr lang="en-US" sz="2000" dirty="0"/>
              <a:t>method performs the data analysis or other user-defined work and emits the resulting key/value pairs(s) to forward to the reducers.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highlight>
                  <a:srgbClr val="FFFF00"/>
                </a:highlight>
              </a:rPr>
              <a:t>Individual mappers cannot communicate with each other in any way and are not aware of one another, they are governed by the local </a:t>
            </a:r>
            <a:r>
              <a:rPr lang="en-US" sz="2000" dirty="0" err="1">
                <a:highlight>
                  <a:srgbClr val="FFFF00"/>
                </a:highlight>
              </a:rPr>
              <a:t>NodeManager</a:t>
            </a:r>
            <a:endParaRPr lang="en-US" sz="2000" dirty="0">
              <a:highlight>
                <a:srgbClr val="FFFF00"/>
              </a:highlight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highlight>
                  <a:srgbClr val="FFFF00"/>
                </a:highlight>
              </a:rPr>
              <a:t>The number of map tasks equal to the number of file blocks.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highlight>
                  <a:srgbClr val="FF0000"/>
                </a:highlight>
              </a:rPr>
              <a:t>What is the number of reduce tasks?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highlight>
                  <a:srgbClr val="FFFF00"/>
                </a:highlight>
              </a:rPr>
              <a:t>Map tasks write its output to the local machine disk </a:t>
            </a:r>
            <a:r>
              <a:rPr lang="en-US" sz="2000" dirty="0">
                <a:highlight>
                  <a:srgbClr val="FF0000"/>
                </a:highlight>
              </a:rPr>
              <a:t>(not on HDFS)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52400"/>
            <a:ext cx="2882121" cy="146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3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3. Shuffle &amp;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When the mapping phase is completed, the </a:t>
            </a:r>
            <a:r>
              <a:rPr lang="en-US" sz="2000" dirty="0">
                <a:highlight>
                  <a:srgbClr val="FFFF00"/>
                </a:highlight>
              </a:rPr>
              <a:t>emitted key/value pairs must be exchanged between machines to send all values with the same key to a single reducer.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This is the only required communication step between slave nodes in the cluster. </a:t>
            </a:r>
            <a:endParaRPr lang="en-US" sz="2000" u="sng" dirty="0"/>
          </a:p>
          <a:p>
            <a:pPr>
              <a:lnSpc>
                <a:spcPct val="120000"/>
              </a:lnSpc>
            </a:pPr>
            <a:r>
              <a:rPr lang="en-US" sz="2000" u="sng" dirty="0"/>
              <a:t>3.a. Shuffle: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The intermediary key space is partitioned by key subsets and assigned to individual reduce nodes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Each map task may emit (</a:t>
            </a:r>
            <a:r>
              <a:rPr lang="en-US" sz="1800" dirty="0" err="1"/>
              <a:t>key,value</a:t>
            </a:r>
            <a:r>
              <a:rPr lang="en-US" sz="1800" dirty="0"/>
              <a:t>) pairs to any partition, all values for the same key are always reduced together regardless of which mapper is its origin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3. Shuffle &amp; Sort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624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u="sng" dirty="0"/>
              <a:t>3.b. Sort: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Partitioners sorts the set of intermediate keys. Merging the map outputs by key, and sorting them by key </a:t>
            </a:r>
          </a:p>
          <a:p>
            <a:pPr lvl="1">
              <a:lnSpc>
                <a:spcPct val="120000"/>
              </a:lnSpc>
            </a:pPr>
            <a:endParaRPr lang="en-US" sz="2600" dirty="0"/>
          </a:p>
          <a:p>
            <a:pPr lvl="1">
              <a:lnSpc>
                <a:spcPct val="120000"/>
              </a:lnSpc>
            </a:pPr>
            <a:r>
              <a:rPr lang="en-US" sz="2600" dirty="0"/>
              <a:t>This allows the reducer to work on a continuous chunk of values for each key.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524000"/>
            <a:ext cx="4572000" cy="460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1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4. 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1071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For each key in the partition assigned to a Reducer, the Reducer’s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reduce() </a:t>
            </a:r>
            <a:r>
              <a:rPr lang="en-US" sz="2400" dirty="0"/>
              <a:t>method is called once</a:t>
            </a:r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The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reduce() </a:t>
            </a:r>
            <a:r>
              <a:rPr lang="en-US" sz="2400" dirty="0"/>
              <a:t>method receives a key as well as in iterator over all the values associated with the key. The values associated with the key are returned by the iterator in an undefined order.</a:t>
            </a:r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Reducer combines or aggregates the values together, returning the final key/value pairs.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52400"/>
            <a:ext cx="4256672" cy="146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8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5.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Hadoop’s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OutputFormat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/>
              <a:t>class describes the output-specification for a MapReduce job.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OutputFormat</a:t>
            </a:r>
            <a:r>
              <a:rPr lang="en-US" sz="2800" dirty="0"/>
              <a:t> is responsible for: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Validating the output-specification of the job. (e.g., check that the output directory does not already exist)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Provide the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RecordWriter</a:t>
            </a:r>
            <a:r>
              <a:rPr lang="en-US" sz="2400" dirty="0"/>
              <a:t>, which writes out the output files of the job. </a:t>
            </a:r>
            <a:endParaRPr lang="en-US" sz="2800" dirty="0"/>
          </a:p>
          <a:p>
            <a:pPr>
              <a:lnSpc>
                <a:spcPct val="110000"/>
              </a:lnSpc>
            </a:pPr>
            <a:r>
              <a:rPr lang="en-US" sz="2800" dirty="0">
                <a:highlight>
                  <a:srgbClr val="FF0000"/>
                </a:highlight>
              </a:rPr>
              <a:t>Output files are stored in HDFS.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5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/>
              <a:t>Motivating Problems from MapReduce’s Paper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Computations are conceptually straightforward, however:</a:t>
            </a:r>
          </a:p>
          <a:p>
            <a:pPr lvl="1"/>
            <a:r>
              <a:rPr lang="en-US" sz="2000" dirty="0"/>
              <a:t>Input is large.</a:t>
            </a:r>
          </a:p>
          <a:p>
            <a:pPr lvl="1"/>
            <a:r>
              <a:rPr lang="en-US" sz="2000" dirty="0"/>
              <a:t>Computations must be distributed across hundreds or thousands of machines in order to finish in a reasonable amount of time.</a:t>
            </a:r>
          </a:p>
          <a:p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/>
              <a:t>Examples: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Count URL access frequency.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Reverse web-link log.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Build an inverted index (i.e., appendix)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Distributed sort for a large data set.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5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YARN: Hadoop’s MapReduce processing engine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40646-FD42-C840-8A46-5509464C934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8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MapReduce Jobs and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Autofit/>
          </a:bodyPr>
          <a:lstStyle/>
          <a:p>
            <a:r>
              <a:rPr lang="en-US" sz="2400" dirty="0"/>
              <a:t>A </a:t>
            </a:r>
            <a:r>
              <a:rPr lang="en-US" sz="2400" b="1" i="1" dirty="0">
                <a:solidFill>
                  <a:srgbClr val="FF0000"/>
                </a:solidFill>
              </a:rPr>
              <a:t>Job </a:t>
            </a:r>
            <a:r>
              <a:rPr lang="en-US" sz="2400" dirty="0"/>
              <a:t>is a full program, the complete execution of Map and Reduce functions across all input data.</a:t>
            </a:r>
          </a:p>
          <a:p>
            <a:endParaRPr lang="en-US" sz="2400" dirty="0"/>
          </a:p>
          <a:p>
            <a:r>
              <a:rPr lang="en-US" sz="2400" dirty="0"/>
              <a:t>A </a:t>
            </a:r>
            <a:r>
              <a:rPr lang="en-US" sz="2400" b="1" i="1" dirty="0">
                <a:solidFill>
                  <a:srgbClr val="FF0000"/>
                </a:solidFill>
              </a:rPr>
              <a:t>Job</a:t>
            </a:r>
            <a:r>
              <a:rPr lang="en-US" sz="2400" dirty="0"/>
              <a:t> is composed of many </a:t>
            </a:r>
            <a:r>
              <a:rPr lang="en-US" sz="2400" b="1" i="1" dirty="0">
                <a:solidFill>
                  <a:srgbClr val="FF0000"/>
                </a:solidFill>
              </a:rPr>
              <a:t>Task</a:t>
            </a:r>
            <a:r>
              <a:rPr lang="en-US" sz="2400" dirty="0"/>
              <a:t>s, the execution of a single attempt of a Map or Reduce on a block of data. </a:t>
            </a:r>
            <a:r>
              <a:rPr lang="en-US" sz="2400" b="1" dirty="0">
                <a:solidFill>
                  <a:srgbClr val="FF0000"/>
                </a:solidFill>
              </a:rPr>
              <a:t>Task</a:t>
            </a:r>
            <a:r>
              <a:rPr lang="en-US" sz="2400" dirty="0"/>
              <a:t>s are controlled by the Node Manger.</a:t>
            </a:r>
          </a:p>
          <a:p>
            <a:endParaRPr lang="en-US" sz="2400" dirty="0"/>
          </a:p>
          <a:p>
            <a:r>
              <a:rPr lang="en-US" sz="2400" dirty="0"/>
              <a:t>A </a:t>
            </a:r>
            <a:r>
              <a:rPr lang="en-US" sz="2400" b="1" i="1" dirty="0">
                <a:solidFill>
                  <a:srgbClr val="FF0000"/>
                </a:solidFill>
              </a:rPr>
              <a:t>Task</a:t>
            </a:r>
            <a:r>
              <a:rPr lang="en-US" sz="2400" dirty="0"/>
              <a:t> attempt is a particular instance of a task:</a:t>
            </a:r>
          </a:p>
          <a:p>
            <a:pPr lvl="1"/>
            <a:r>
              <a:rPr lang="en-US" sz="2000" dirty="0"/>
              <a:t>There are at least as many attempts as tasks </a:t>
            </a:r>
          </a:p>
          <a:p>
            <a:pPr lvl="1"/>
            <a:r>
              <a:rPr lang="en-US" sz="2000" dirty="0"/>
              <a:t>If a task attempt fails, another will be started by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ApplcationMaster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If attempts become slow or unresponsive, Hadoop ensure consistency in computation by a method called </a:t>
            </a:r>
            <a:r>
              <a:rPr lang="en-US" sz="2000" dirty="0">
                <a:solidFill>
                  <a:srgbClr val="FF0000"/>
                </a:solidFill>
              </a:rPr>
              <a:t>speculative execution</a:t>
            </a:r>
            <a:r>
              <a:rPr lang="en-US" sz="2000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5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dirty="0"/>
              <a:t>MapReduce Version 1 and Version 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MapReduce V1 (or “classic MapReduce”)</a:t>
            </a:r>
          </a:p>
          <a:p>
            <a:pPr lvl="1"/>
            <a:r>
              <a:rPr lang="en-US" sz="2000" dirty="0"/>
              <a:t>Uses a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JobTracker</a:t>
            </a:r>
            <a:r>
              <a:rPr lang="en-US" sz="2000" dirty="0"/>
              <a:t>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TaskTracker</a:t>
            </a:r>
            <a:r>
              <a:rPr lang="en-US" sz="2000" dirty="0"/>
              <a:t> architecture</a:t>
            </a:r>
          </a:p>
          <a:p>
            <a:pPr lvl="1"/>
            <a:r>
              <a:rPr lang="en-US" sz="2000" dirty="0"/>
              <a:t>One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JobTracker</a:t>
            </a:r>
            <a:r>
              <a:rPr lang="en-US" sz="2000" dirty="0"/>
              <a:t> per cluster – limit cluster size to about 4000 nodes</a:t>
            </a:r>
          </a:p>
          <a:p>
            <a:pPr lvl="1"/>
            <a:r>
              <a:rPr lang="en-US" sz="2000" dirty="0"/>
              <a:t>Slots on slave nodes designated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2000" dirty="0"/>
              <a:t> 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Reduce</a:t>
            </a:r>
            <a:r>
              <a:rPr lang="en-US" sz="2000" dirty="0"/>
              <a:t> tasks</a:t>
            </a:r>
          </a:p>
          <a:p>
            <a:endParaRPr lang="en-US" sz="2400" dirty="0"/>
          </a:p>
          <a:p>
            <a:r>
              <a:rPr lang="en-US" sz="2400" dirty="0"/>
              <a:t>MapReduce V2</a:t>
            </a:r>
          </a:p>
          <a:p>
            <a:pPr lvl="1"/>
            <a:r>
              <a:rPr lang="en-US" sz="2000" dirty="0"/>
              <a:t>Built on top of YARN (Yet Another Resource Negotiator)</a:t>
            </a:r>
          </a:p>
          <a:p>
            <a:pPr lvl="1"/>
            <a:r>
              <a:rPr lang="en-US" sz="2000" dirty="0"/>
              <a:t>Uses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ResourceManager</a:t>
            </a:r>
            <a:r>
              <a:rPr lang="en-US" sz="2000" dirty="0"/>
              <a:t>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NodeManager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architecture</a:t>
            </a:r>
          </a:p>
          <a:p>
            <a:pPr lvl="1"/>
            <a:r>
              <a:rPr lang="en-US" sz="2000" dirty="0"/>
              <a:t>Increases scalability of cluster</a:t>
            </a:r>
          </a:p>
          <a:p>
            <a:pPr lvl="1"/>
            <a:r>
              <a:rPr lang="en-US" sz="2000" dirty="0"/>
              <a:t>Node resources can be used for any type of a task</a:t>
            </a:r>
          </a:p>
          <a:p>
            <a:pPr lvl="2"/>
            <a:r>
              <a:rPr lang="en-US" sz="1800" dirty="0"/>
              <a:t>Improves cluster utilization</a:t>
            </a:r>
          </a:p>
          <a:p>
            <a:pPr lvl="2"/>
            <a:r>
              <a:rPr lang="en-US" sz="1800" dirty="0"/>
              <a:t>Support for non-MR jobs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38200"/>
            <a:ext cx="7772400" cy="42672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9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Hadoop 2 on YARN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YARN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Y</a:t>
            </a:r>
            <a:r>
              <a:rPr lang="en-US" sz="2400" dirty="0">
                <a:sym typeface="Wingdings" panose="05000000000000000000" pitchFamily="2" charset="2"/>
              </a:rPr>
              <a:t>et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A</a:t>
            </a:r>
            <a:r>
              <a:rPr lang="en-US" sz="2400" dirty="0">
                <a:sym typeface="Wingdings" panose="05000000000000000000" pitchFamily="2" charset="2"/>
              </a:rPr>
              <a:t>nother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R</a:t>
            </a:r>
            <a:r>
              <a:rPr lang="en-US" sz="2400" dirty="0">
                <a:sym typeface="Wingdings" panose="05000000000000000000" pitchFamily="2" charset="2"/>
              </a:rPr>
              <a:t>esource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N</a:t>
            </a:r>
            <a:r>
              <a:rPr lang="en-US" sz="2400" dirty="0">
                <a:sym typeface="Wingdings" panose="05000000000000000000" pitchFamily="2" charset="2"/>
              </a:rPr>
              <a:t>egotiator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YARN is the resource management and computation framework that is new as of Hadoop 2, which was released late in 2013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YARN implements a MapReduce Application, therefore for the most part, discussing MapReduce as a distributed computational framework of Hadoop is correct, however YARN expands on the distributed computational ability that is available in Hadoop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1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57300"/>
            <a:ext cx="8153400" cy="1485900"/>
          </a:xfrm>
        </p:spPr>
        <p:txBody>
          <a:bodyPr>
            <a:normAutofit/>
          </a:bodyPr>
          <a:lstStyle/>
          <a:p>
            <a:r>
              <a:rPr lang="en-US" sz="2400" dirty="0"/>
              <a:t>YARN supports multiple processing models in addition to MapReduce. </a:t>
            </a:r>
          </a:p>
          <a:p>
            <a:r>
              <a:rPr lang="en-US" sz="2400" dirty="0"/>
              <a:t>All share common resource management service</a:t>
            </a:r>
          </a:p>
          <a:p>
            <a:r>
              <a:rPr lang="en-US" sz="2400" dirty="0"/>
              <a:t>No need to ship out data!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429000"/>
            <a:ext cx="57721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From MR V1 to MR V2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JobTracker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is renamed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ResourceManager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TaskTracker</a:t>
            </a:r>
            <a:r>
              <a:rPr lang="en-US" sz="2400" dirty="0">
                <a:sym typeface="Wingdings" panose="05000000000000000000" pitchFamily="2" charset="2"/>
              </a:rPr>
              <a:t> is renamed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NodeManager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ResourceManager</a:t>
            </a:r>
            <a:r>
              <a:rPr lang="en-US" sz="2400" dirty="0">
                <a:highlight>
                  <a:srgbClr val="FFFF00"/>
                </a:highlight>
                <a:sym typeface="Wingdings" panose="05000000000000000000" pitchFamily="2" charset="2"/>
              </a:rPr>
              <a:t> does not handle tasks in a job.</a:t>
            </a:r>
          </a:p>
          <a:p>
            <a:pPr lvl="1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ResourceManager</a:t>
            </a:r>
            <a:r>
              <a:rPr lang="en-US" sz="2000" dirty="0">
                <a:sym typeface="Wingdings" panose="05000000000000000000" pitchFamily="2" charset="2"/>
              </a:rPr>
              <a:t> allocates cluster resources (memory and CPU cores) for an application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Launches an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ApplicationMaster</a:t>
            </a:r>
            <a:r>
              <a:rPr lang="en-US" sz="2000" dirty="0">
                <a:sym typeface="Wingdings" panose="05000000000000000000" pitchFamily="2" charset="2"/>
              </a:rPr>
              <a:t> on one of the slave nodes</a:t>
            </a:r>
          </a:p>
          <a:p>
            <a:pPr lvl="1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ApplicationMaster</a:t>
            </a:r>
            <a:r>
              <a:rPr lang="en-US" sz="2000" dirty="0">
                <a:sym typeface="Wingdings" panose="05000000000000000000" pitchFamily="2" charset="2"/>
              </a:rPr>
              <a:t> does most of what the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JobTracker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en-US" sz="2000" dirty="0">
                <a:sym typeface="Wingdings" panose="05000000000000000000" pitchFamily="2" charset="2"/>
              </a:rPr>
              <a:t>used to do</a:t>
            </a: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37</a:t>
            </a:fld>
            <a:endParaRPr lang="en-US"/>
          </a:p>
        </p:txBody>
      </p:sp>
      <p:sp>
        <p:nvSpPr>
          <p:cNvPr id="4" name="object 2"/>
          <p:cNvSpPr/>
          <p:nvPr/>
        </p:nvSpPr>
        <p:spPr>
          <a:xfrm>
            <a:off x="1600200" y="1085850"/>
            <a:ext cx="6000750" cy="4171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965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38</a:t>
            </a:fld>
            <a:endParaRPr lang="en-US"/>
          </a:p>
        </p:txBody>
      </p:sp>
      <p:sp>
        <p:nvSpPr>
          <p:cNvPr id="4" name="object 2"/>
          <p:cNvSpPr/>
          <p:nvPr/>
        </p:nvSpPr>
        <p:spPr>
          <a:xfrm>
            <a:off x="1600200" y="1143000"/>
            <a:ext cx="6229350" cy="4057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76057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39</a:t>
            </a:fld>
            <a:endParaRPr lang="en-US"/>
          </a:p>
        </p:txBody>
      </p:sp>
      <p:sp>
        <p:nvSpPr>
          <p:cNvPr id="4" name="object 2"/>
          <p:cNvSpPr/>
          <p:nvPr/>
        </p:nvSpPr>
        <p:spPr>
          <a:xfrm>
            <a:off x="1485900" y="1200150"/>
            <a:ext cx="6286500" cy="4000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487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/>
              <a:t>Example 1: Count of URL Access Frequency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" y="4038600"/>
            <a:ext cx="8229600" cy="21336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mapper: </a:t>
            </a:r>
            <a:r>
              <a:rPr lang="en-US" sz="2400" dirty="0"/>
              <a:t>processes logs of web page requests and outputs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&lt;URL, 1&gt;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reducer:</a:t>
            </a:r>
            <a:r>
              <a:rPr lang="en-US" sz="2400" dirty="0"/>
              <a:t> adds together all values for the same URL and emits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&lt;URL, total count&gt;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3400" y="1905000"/>
            <a:ext cx="8077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Input:</a:t>
            </a:r>
            <a:r>
              <a:rPr lang="en-US" sz="2400" dirty="0"/>
              <a:t> a list of URLs that are accessed in the past week (or month or year)</a:t>
            </a:r>
          </a:p>
          <a:p>
            <a:endParaRPr lang="en-US" sz="2400" dirty="0"/>
          </a:p>
          <a:p>
            <a:r>
              <a:rPr lang="en-US" sz="2400" b="1" dirty="0"/>
              <a:t>Problem:</a:t>
            </a:r>
            <a:r>
              <a:rPr lang="en-US" sz="2400" dirty="0"/>
              <a:t> find the number of times each URL is accessed (frequency) </a:t>
            </a:r>
          </a:p>
        </p:txBody>
      </p:sp>
    </p:spTree>
    <p:extLst>
      <p:ext uri="{BB962C8B-B14F-4D97-AF65-F5344CB8AC3E}">
        <p14:creationId xmlns:p14="http://schemas.microsoft.com/office/powerpoint/2010/main" val="10431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417" y="857250"/>
            <a:ext cx="6845167" cy="51435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40646-FD42-C840-8A46-5509464C934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3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55" y="857250"/>
            <a:ext cx="6892290" cy="51435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40646-FD42-C840-8A46-5509464C934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5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941" y="857250"/>
            <a:ext cx="6956119" cy="51435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40646-FD42-C840-8A46-5509464C934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Details of Job Submission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543" y="1384981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Clients submits Job to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ResourceManager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ambria" panose="02040503050406030204" pitchFamily="18" charset="0"/>
                <a:cs typeface="Courier New" panose="02070309020205020404" pitchFamily="49" charset="0"/>
              </a:rPr>
              <a:t>and asks it to run an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applicationMaster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ambria" panose="02040503050406030204" pitchFamily="18" charset="0"/>
                <a:cs typeface="Courier New" panose="02070309020205020404" pitchFamily="49" charset="0"/>
              </a:rPr>
              <a:t>process</a:t>
            </a:r>
          </a:p>
          <a:p>
            <a:pPr>
              <a:lnSpc>
                <a:spcPct val="120000"/>
              </a:lnSpc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ResourceManager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ambria" panose="02040503050406030204" pitchFamily="18" charset="0"/>
                <a:cs typeface="Courier New" panose="02070309020205020404" pitchFamily="49" charset="0"/>
              </a:rPr>
              <a:t>picks 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NodeManager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ambria" panose="02040503050406030204" pitchFamily="18" charset="0"/>
                <a:cs typeface="Courier New" panose="02070309020205020404" pitchFamily="49" charset="0"/>
              </a:rPr>
              <a:t>and runs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ApplicationMaster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ambria" panose="02040503050406030204" pitchFamily="18" charset="0"/>
                <a:cs typeface="Courier New" panose="02070309020205020404" pitchFamily="49" charset="0"/>
              </a:rPr>
              <a:t>on it</a:t>
            </a:r>
          </a:p>
          <a:p>
            <a:pPr>
              <a:lnSpc>
                <a:spcPct val="120000"/>
              </a:lnSpc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ApplicationMaster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/>
              <a:t>contacts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NameNode</a:t>
            </a:r>
            <a:r>
              <a:rPr lang="en-US" sz="1600" dirty="0"/>
              <a:t> to get block locations for every input path.  </a:t>
            </a:r>
          </a:p>
          <a:p>
            <a:pPr>
              <a:lnSpc>
                <a:spcPct val="120000"/>
              </a:lnSpc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16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ResourceManager</a:t>
            </a:r>
            <a:r>
              <a:rPr lang="en-US" sz="1600" dirty="0">
                <a:highlight>
                  <a:srgbClr val="FFFF00"/>
                </a:highlight>
              </a:rPr>
              <a:t> hands out </a:t>
            </a:r>
            <a:r>
              <a:rPr lang="en-US" sz="16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1600" dirty="0">
                <a:highlight>
                  <a:srgbClr val="FFFF00"/>
                </a:highlight>
              </a:rPr>
              <a:t> tasks to </a:t>
            </a:r>
            <a:r>
              <a:rPr lang="en-US" sz="16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NodeManager</a:t>
            </a:r>
            <a:r>
              <a:rPr lang="en-US" sz="1600" dirty="0" err="1">
                <a:highlight>
                  <a:srgbClr val="FFFF00"/>
                </a:highlight>
              </a:rPr>
              <a:t>s</a:t>
            </a:r>
            <a:r>
              <a:rPr lang="en-US" sz="1600" dirty="0">
                <a:highlight>
                  <a:srgbClr val="FFFF00"/>
                </a:highlight>
              </a:rPr>
              <a:t> giving preference to machine that have a block of data local</a:t>
            </a:r>
          </a:p>
          <a:p>
            <a:pPr>
              <a:lnSpc>
                <a:spcPct val="120000"/>
              </a:lnSpc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NodeManager</a:t>
            </a:r>
            <a:r>
              <a:rPr lang="en-US" sz="1600" dirty="0" err="1"/>
              <a:t>s</a:t>
            </a:r>
            <a:r>
              <a:rPr lang="en-US" sz="1600" dirty="0"/>
              <a:t> load their local blocks and process all records in that block</a:t>
            </a:r>
          </a:p>
          <a:p>
            <a:pPr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600" dirty="0"/>
              <a:t>When each mapper finishes, it writes its  </a:t>
            </a:r>
            <a:r>
              <a:rPr lang="en-US" sz="1600" u="sng" dirty="0">
                <a:solidFill>
                  <a:srgbClr val="FF0000"/>
                </a:solidFill>
                <a:highlight>
                  <a:srgbClr val="FFFF00"/>
                </a:highlight>
              </a:rPr>
              <a:t>output to its local disk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0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dirty="0"/>
              <a:t>Detailed Job Submission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Once a percentage of the mappers are done,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ResourceManager</a:t>
            </a:r>
            <a:r>
              <a:rPr lang="en-US" sz="2400" dirty="0"/>
              <a:t> begins to distribute reducer tasks</a:t>
            </a:r>
          </a:p>
          <a:p>
            <a:pPr lvl="1"/>
            <a:r>
              <a:rPr lang="en-US" sz="2000" dirty="0"/>
              <a:t>Reducers simply copy mapper outputs at this phase</a:t>
            </a:r>
          </a:p>
          <a:p>
            <a:endParaRPr lang="en-US" sz="2400" dirty="0"/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Resource manager </a:t>
            </a:r>
            <a:r>
              <a:rPr lang="en-US" sz="2400" dirty="0"/>
              <a:t>spins up other MR tasks to deal with errors</a:t>
            </a:r>
          </a:p>
          <a:p>
            <a:endParaRPr lang="en-US" sz="2400" dirty="0"/>
          </a:p>
          <a:p>
            <a:r>
              <a:rPr lang="en-US" sz="2400" dirty="0">
                <a:highlight>
                  <a:srgbClr val="FFFF00"/>
                </a:highlight>
              </a:rPr>
              <a:t>Once all the mappers are complete, </a:t>
            </a:r>
            <a:r>
              <a:rPr lang="en-US" sz="24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ResoucreManager</a:t>
            </a:r>
            <a:r>
              <a:rPr lang="en-US" sz="2400" dirty="0">
                <a:highlight>
                  <a:srgbClr val="FFFF00"/>
                </a:highlight>
              </a:rPr>
              <a:t> tell reducers to run their </a:t>
            </a:r>
            <a:r>
              <a:rPr lang="en-US" sz="2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reduce() </a:t>
            </a:r>
            <a:r>
              <a:rPr lang="en-US" sz="2400" dirty="0">
                <a:highlight>
                  <a:srgbClr val="FFFF00"/>
                </a:highlight>
              </a:rPr>
              <a:t>method</a:t>
            </a:r>
          </a:p>
          <a:p>
            <a:endParaRPr lang="en-US" sz="2800" dirty="0"/>
          </a:p>
          <a:p>
            <a:r>
              <a:rPr lang="en-US" sz="2800" dirty="0">
                <a:highlight>
                  <a:srgbClr val="FFFF00"/>
                </a:highlight>
              </a:rPr>
              <a:t>Reducer output is written to HDFS.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65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Important!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Reduce tasks can run anywhere in the cluster, but map tasks have locality constraints (</a:t>
            </a: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Data Local Computing</a:t>
            </a:r>
            <a:r>
              <a:rPr lang="en-US" sz="2800" dirty="0">
                <a:highlight>
                  <a:srgbClr val="FFFF00"/>
                </a:highlight>
              </a:rPr>
              <a:t>)</a:t>
            </a:r>
          </a:p>
          <a:p>
            <a:pPr lvl="1"/>
            <a:r>
              <a:rPr lang="en-US" sz="2400" dirty="0"/>
              <a:t>Map tasks must run on the nodes that store the blocks of the input data file.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3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71" y="857250"/>
            <a:ext cx="6928459" cy="51435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40646-FD42-C840-8A46-5509464C934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83" y="857250"/>
            <a:ext cx="7085034" cy="51435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40646-FD42-C840-8A46-5509464C934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84" y="857250"/>
            <a:ext cx="6565032" cy="51435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40646-FD42-C840-8A46-5509464C934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4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121" y="857250"/>
            <a:ext cx="6971759" cy="51435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40646-FD42-C840-8A46-5509464C934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2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/>
              <a:t>Example 2: Reverse web-link 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95867"/>
            <a:ext cx="8229600" cy="161163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Input:</a:t>
            </a:r>
            <a:r>
              <a:rPr lang="en-US" dirty="0"/>
              <a:t> a web log that shows for each web link,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n-US" dirty="0"/>
              <a:t>, the other links that are referenced from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n-US" dirty="0"/>
              <a:t>. For example, a line in the input file is as follows:</a:t>
            </a:r>
          </a:p>
          <a:p>
            <a:pPr marL="171450" lvl="2">
              <a:lnSpc>
                <a:spcPct val="120000"/>
              </a:lnSpc>
              <a:spcBef>
                <a:spcPts val="750"/>
              </a:spcBef>
            </a:pPr>
            <a:r>
              <a:rPr lang="en-US" dirty="0" err="1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source</a:t>
            </a:r>
            <a:r>
              <a:rPr lang="en-US" baseline="-25000" dirty="0" err="1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	target</a:t>
            </a:r>
            <a:r>
              <a:rPr lang="en-US" baseline="-250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,target</a:t>
            </a:r>
            <a:r>
              <a:rPr lang="en-US" baseline="-250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,target</a:t>
            </a:r>
            <a:r>
              <a:rPr lang="en-US" baseline="-250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3</a:t>
            </a:r>
            <a:r>
              <a:rPr lang="en-US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,target</a:t>
            </a:r>
            <a:r>
              <a:rPr lang="en-US" baseline="-250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4</a:t>
            </a:r>
            <a:r>
              <a:rPr lang="is-IS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…....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/>
              <a:t>Problem:</a:t>
            </a:r>
            <a:r>
              <a:rPr lang="en-US" dirty="0"/>
              <a:t> show for each link,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en-US" dirty="0"/>
              <a:t>, all sources that references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en-US" dirty="0"/>
              <a:t>. For example, a  line in the output file is as follows:</a:t>
            </a:r>
          </a:p>
          <a:p>
            <a:pPr marL="685800" lvl="2" indent="0">
              <a:lnSpc>
                <a:spcPct val="120000"/>
              </a:lnSpc>
              <a:buNone/>
            </a:pPr>
            <a:r>
              <a:rPr lang="en-US" dirty="0" err="1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target</a:t>
            </a:r>
            <a:r>
              <a:rPr lang="en-US" baseline="-25000" dirty="0" err="1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	source</a:t>
            </a:r>
            <a:r>
              <a:rPr lang="en-US" baseline="-250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,source</a:t>
            </a:r>
            <a:r>
              <a:rPr lang="en-US" baseline="-250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2</a:t>
            </a:r>
            <a:r>
              <a:rPr lang="en-US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,source</a:t>
            </a:r>
            <a:r>
              <a:rPr lang="en-US" baseline="-250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3</a:t>
            </a:r>
            <a:r>
              <a:rPr lang="is-IS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…....</a:t>
            </a:r>
            <a:endParaRPr lang="en-US" dirty="0">
              <a:solidFill>
                <a:srgbClr val="00B05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lnSpc>
                <a:spcPct val="12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7139" y="4583111"/>
            <a:ext cx="7772400" cy="2000251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mapper:</a:t>
            </a:r>
            <a:r>
              <a:rPr lang="en-US" sz="2400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sz="2100" dirty="0"/>
              <a:t>Output 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en-US" sz="21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n-US" sz="21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100" dirty="0"/>
              <a:t>pairs for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en-US" sz="21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value in the list  of URLs attached to 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n-US" sz="21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en-US" sz="2100" baseline="-25000" dirty="0"/>
          </a:p>
          <a:p>
            <a:pPr>
              <a:lnSpc>
                <a:spcPct val="120000"/>
              </a:lnSpc>
            </a:pPr>
            <a:endParaRPr lang="en-US" sz="2400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reducer:</a:t>
            </a:r>
            <a:r>
              <a:rPr lang="en-US" sz="2400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sz="2100" dirty="0"/>
              <a:t>Receives 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en-US" sz="21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, list(source)&gt; 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as input and passed them to the output as is.</a:t>
            </a:r>
          </a:p>
        </p:txBody>
      </p:sp>
    </p:spTree>
    <p:extLst>
      <p:ext uri="{BB962C8B-B14F-4D97-AF65-F5344CB8AC3E}">
        <p14:creationId xmlns:p14="http://schemas.microsoft.com/office/powerpoint/2010/main" val="174950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89" y="857250"/>
            <a:ext cx="7047622" cy="51435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40646-FD42-C840-8A46-5509464C934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3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Speculative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If a single map or reduce task is running significantly slower than its peers (20% by default), Hadoop tries to spin up the same task on another separate slave node</a:t>
            </a:r>
          </a:p>
          <a:p>
            <a:pPr lvl="1"/>
            <a:r>
              <a:rPr lang="en-US" sz="2000" dirty="0"/>
              <a:t>A new task attempt for the same task</a:t>
            </a:r>
          </a:p>
          <a:p>
            <a:endParaRPr lang="en-US" sz="2400" dirty="0"/>
          </a:p>
          <a:p>
            <a:r>
              <a:rPr lang="en-US" sz="2400" dirty="0"/>
              <a:t>Whichever task finished first is the “winner” – its output is used and the loser is terminated</a:t>
            </a:r>
          </a:p>
          <a:p>
            <a:endParaRPr lang="en-US" sz="2400" dirty="0"/>
          </a:p>
          <a:p>
            <a:r>
              <a:rPr lang="en-US" sz="2400" dirty="0">
                <a:highlight>
                  <a:srgbClr val="FFFF00"/>
                </a:highlight>
              </a:rPr>
              <a:t>This makes sense for the mappers, but not for reducers, </a:t>
            </a: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why?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8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Speculative Execution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834235" cy="4267200"/>
          </a:xfrm>
        </p:spPr>
        <p:txBody>
          <a:bodyPr>
            <a:noAutofit/>
          </a:bodyPr>
          <a:lstStyle/>
          <a:p>
            <a:r>
              <a:rPr lang="en-US" sz="2800" dirty="0"/>
              <a:t>All mapper have almost the same input size (which is one block of file) and all mappers do almost the same amount of work</a:t>
            </a:r>
          </a:p>
          <a:p>
            <a:endParaRPr lang="en-US" sz="2800" dirty="0"/>
          </a:p>
          <a:p>
            <a:r>
              <a:rPr lang="en-US" sz="2800" dirty="0">
                <a:highlight>
                  <a:srgbClr val="FFFF00"/>
                </a:highlight>
              </a:rPr>
              <a:t>However, the size of reducers’ inputs may be different:</a:t>
            </a:r>
          </a:p>
          <a:p>
            <a:pPr lvl="1"/>
            <a:r>
              <a:rPr lang="en-US" sz="2400" dirty="0">
                <a:highlight>
                  <a:srgbClr val="FFFF00"/>
                </a:highlight>
              </a:rPr>
              <a:t>e.g., Sales in November-December time range is higher than January-February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3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Handling Failures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Task </a:t>
            </a:r>
            <a:r>
              <a:rPr lang="en-US" dirty="0"/>
              <a:t>Failure</a:t>
            </a:r>
          </a:p>
          <a:p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ApplicationMaster</a:t>
            </a:r>
            <a:r>
              <a:rPr lang="en-US" dirty="0"/>
              <a:t> failure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NodeManager</a:t>
            </a:r>
            <a:r>
              <a:rPr lang="en-US" dirty="0"/>
              <a:t> failure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Resource Manager </a:t>
            </a:r>
            <a:r>
              <a:rPr lang="en-US" dirty="0"/>
              <a:t>failure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Task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4981"/>
            <a:ext cx="8229600" cy="4525963"/>
          </a:xfrm>
        </p:spPr>
        <p:txBody>
          <a:bodyPr>
            <a:noAutofit/>
          </a:bodyPr>
          <a:lstStyle/>
          <a:p>
            <a:r>
              <a:rPr lang="en-US" sz="2400" dirty="0" err="1"/>
              <a:t>Eack</a:t>
            </a:r>
            <a:r>
              <a:rPr lang="en-US" sz="2400" dirty="0"/>
              <a:t>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Task </a:t>
            </a:r>
            <a:r>
              <a:rPr lang="en-US" sz="2400" dirty="0"/>
              <a:t>reports the error to its parent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ApplicationMaster</a:t>
            </a:r>
            <a:r>
              <a:rPr lang="en-US" sz="2400" dirty="0">
                <a:cs typeface="Courier New" panose="02070309020205020404" pitchFamily="49" charset="0"/>
              </a:rPr>
              <a:t> </a:t>
            </a:r>
            <a:r>
              <a:rPr lang="en-US" sz="2400" dirty="0"/>
              <a:t>before it exits.</a:t>
            </a:r>
          </a:p>
          <a:p>
            <a:endParaRPr lang="en-US" sz="2400" dirty="0"/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ApplicationMaster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/>
              <a:t>also monitors tasks and notices hanging tasks that do not report progress for a certain amount of timeout</a:t>
            </a:r>
          </a:p>
          <a:p>
            <a:endParaRPr lang="en-US" sz="2400" dirty="0"/>
          </a:p>
          <a:p>
            <a:r>
              <a:rPr lang="en-US" sz="2400" dirty="0">
                <a:cs typeface="Courier New" panose="02070309020205020404" pitchFamily="49" charset="0"/>
              </a:rPr>
              <a:t>Once a task is failed or hanged,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ApplicationMaster</a:t>
            </a:r>
            <a:r>
              <a:rPr lang="en-US" sz="2400" dirty="0">
                <a:cs typeface="Courier New" panose="02070309020205020404" pitchFamily="49" charset="0"/>
              </a:rPr>
              <a:t> </a:t>
            </a:r>
            <a:r>
              <a:rPr lang="en-US" sz="2400" dirty="0"/>
              <a:t>frees task’s resources and reschedules the failed task on another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NodeManger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cs typeface="Courier New" panose="02070309020205020404" pitchFamily="49" charset="0"/>
            </a:endParaRPr>
          </a:p>
          <a:p>
            <a:r>
              <a:rPr lang="en-US" sz="2400" dirty="0">
                <a:cs typeface="Courier New" panose="02070309020205020404" pitchFamily="49" charset="0"/>
              </a:rPr>
              <a:t>If a certain task fails for 4 times, the whole job fails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4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03868"/>
            <a:ext cx="8229600" cy="1143000"/>
          </a:xfrm>
        </p:spPr>
        <p:txBody>
          <a:bodyPr/>
          <a:lstStyle/>
          <a:p>
            <a:pPr algn="l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ApplicationMaster</a:t>
            </a:r>
            <a:r>
              <a:rPr lang="en-US" dirty="0"/>
              <a:t>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An application master sends periodic </a:t>
            </a:r>
            <a:r>
              <a:rPr lang="en-US" sz="2400" dirty="0">
                <a:highlight>
                  <a:srgbClr val="FFFF00"/>
                </a:highlight>
              </a:rPr>
              <a:t>heartbeats</a:t>
            </a:r>
            <a:r>
              <a:rPr lang="en-US" sz="2400" dirty="0"/>
              <a:t> to the resource manager</a:t>
            </a:r>
          </a:p>
          <a:p>
            <a:endParaRPr lang="en-US" sz="2400" dirty="0"/>
          </a:p>
          <a:p>
            <a:r>
              <a:rPr lang="en-US" sz="2400" dirty="0"/>
              <a:t>If the resource manager notices the failure, a new application master is restarted on a new node</a:t>
            </a:r>
          </a:p>
          <a:p>
            <a:endParaRPr lang="en-US" sz="2400" dirty="0"/>
          </a:p>
          <a:p>
            <a:r>
              <a:rPr lang="en-US" sz="2400" dirty="0"/>
              <a:t>Resource manager tries to recover the job history of the failed application master so that the job do not rerun</a:t>
            </a:r>
          </a:p>
          <a:p>
            <a:endParaRPr lang="en-US" sz="2400" dirty="0"/>
          </a:p>
          <a:p>
            <a:r>
              <a:rPr lang="en-US" sz="2400" dirty="0"/>
              <a:t>As needed, clients contact the resource manager to get the address of the new application master.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0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NodeManager</a:t>
            </a:r>
            <a:r>
              <a:rPr lang="en-US" dirty="0"/>
              <a:t>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Resource manger notices a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NodeManager</a:t>
            </a:r>
            <a:r>
              <a:rPr lang="en-US" sz="2800" dirty="0"/>
              <a:t> that has stopped sending heartbeats</a:t>
            </a:r>
          </a:p>
          <a:p>
            <a:endParaRPr lang="en-US" sz="2800" dirty="0"/>
          </a:p>
          <a:p>
            <a:r>
              <a:rPr lang="en-US" sz="2800" dirty="0"/>
              <a:t>Any task or application master that was running on the failed node is recovered as explained before</a:t>
            </a:r>
          </a:p>
          <a:p>
            <a:endParaRPr lang="en-US" sz="2800" dirty="0"/>
          </a:p>
          <a:p>
            <a:r>
              <a:rPr lang="en-US" sz="2800" dirty="0">
                <a:highlight>
                  <a:srgbClr val="FFFF00"/>
                </a:highlight>
              </a:rPr>
              <a:t>Map tasks on the failed node will run again because the intermediate results are lost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ResourceManager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Failure of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ResouceManager</a:t>
            </a:r>
            <a:r>
              <a:rPr lang="en-US" sz="2800" dirty="0"/>
              <a:t> is serious.</a:t>
            </a:r>
          </a:p>
          <a:p>
            <a:endParaRPr lang="en-US" sz="2800" dirty="0"/>
          </a:p>
          <a:p>
            <a:r>
              <a:rPr lang="en-US" sz="2800" dirty="0"/>
              <a:t>Stand by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ResourceManager</a:t>
            </a:r>
            <a:r>
              <a:rPr lang="en-US" sz="2800" dirty="0" err="1"/>
              <a:t>s</a:t>
            </a:r>
            <a:r>
              <a:rPr lang="en-US" sz="2800" dirty="0"/>
              <a:t> are run to take over without a significant interruption to clients</a:t>
            </a:r>
          </a:p>
          <a:p>
            <a:endParaRPr lang="en-US" sz="2800" dirty="0"/>
          </a:p>
          <a:p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ResourceManager</a:t>
            </a:r>
            <a:r>
              <a:rPr lang="en-US" sz="2800" dirty="0"/>
              <a:t> state is stored on HDFS for fast recovery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0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/>
              <a:t>Example 3: Inverted 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9124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/>
              <a:t>Given word documents, an inverted index shows, for each word, the name of the documents that includes that word.</a:t>
            </a:r>
          </a:p>
          <a:p>
            <a:pPr lvl="1"/>
            <a:r>
              <a:rPr lang="en-US" sz="2000" dirty="0"/>
              <a:t>Similar to a book’s appendix.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3973" y="2756886"/>
            <a:ext cx="8229600" cy="311051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mapper:</a:t>
            </a:r>
            <a:r>
              <a:rPr lang="en-US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Parses each document and emits a sequence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word,document_id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/>
              <a:t>pairs.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reducer:</a:t>
            </a:r>
            <a:r>
              <a:rPr lang="en-US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Accepts all pairs for a given word, sorts the corresponding document ids and emits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word,list_of_documnet_id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)&gt; </a:t>
            </a:r>
            <a:r>
              <a:rPr lang="en-US" dirty="0"/>
              <a:t>pairs.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+mj-lt"/>
                <a:cs typeface="Courier New" panose="02070309020205020404" pitchFamily="49" charset="0"/>
              </a:rPr>
              <a:t>The set of all output pairs forms a simple inverted index.</a:t>
            </a:r>
          </a:p>
        </p:txBody>
      </p:sp>
    </p:spTree>
    <p:extLst>
      <p:ext uri="{BB962C8B-B14F-4D97-AF65-F5344CB8AC3E}">
        <p14:creationId xmlns:p14="http://schemas.microsoft.com/office/powerpoint/2010/main" val="228422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/>
              <a:t>Example 4: Distributed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14399"/>
          </a:xfrm>
        </p:spPr>
        <p:txBody>
          <a:bodyPr>
            <a:normAutofit/>
          </a:bodyPr>
          <a:lstStyle/>
          <a:p>
            <a:r>
              <a:rPr lang="en-US" sz="2400" dirty="0"/>
              <a:t>Given a list of records, produce a sorted list based on a certain attribute.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Big Data Storage Spring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2714335"/>
            <a:ext cx="8229600" cy="31530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map:</a:t>
            </a:r>
            <a:r>
              <a:rPr lang="en-US" sz="2400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Extracts the key from each record, and emits a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&lt;key, record&gt; </a:t>
            </a:r>
            <a:r>
              <a:rPr lang="en-US" sz="2000" dirty="0"/>
              <a:t>pair.</a:t>
            </a:r>
          </a:p>
          <a:p>
            <a:pPr>
              <a:lnSpc>
                <a:spcPct val="120000"/>
              </a:lnSpc>
            </a:pPr>
            <a:endParaRPr lang="en-US" sz="2400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reduce:</a:t>
            </a:r>
            <a:r>
              <a:rPr lang="en-US" sz="2400" dirty="0"/>
              <a:t> 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Emits all pairs unchanged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120000"/>
              </a:lnSpc>
            </a:pPr>
            <a:endParaRPr lang="en-US" sz="2000" dirty="0">
              <a:latin typeface="+mj-lt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highlight>
                  <a:srgbClr val="FFFF00"/>
                </a:highlight>
                <a:latin typeface="+mj-lt"/>
                <a:cs typeface="Courier New" panose="02070309020205020404" pitchFamily="49" charset="0"/>
              </a:rPr>
              <a:t>This mainly utilizes on the shuffle and sort steps in MapReduce framework.</a:t>
            </a:r>
          </a:p>
        </p:txBody>
      </p:sp>
    </p:spTree>
    <p:extLst>
      <p:ext uri="{BB962C8B-B14F-4D97-AF65-F5344CB8AC3E}">
        <p14:creationId xmlns:p14="http://schemas.microsoft.com/office/powerpoint/2010/main" val="95086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118459D-F6C3-5B4A-AC57-F28E90EC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err="1"/>
              <a:t>Mapreduce</a:t>
            </a:r>
            <a:r>
              <a:rPr lang="en-US" sz="3600" dirty="0"/>
              <a:t> Exercises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7DDEDC-5E09-3943-BDD2-F4CC72139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For each of the following exercises:</a:t>
            </a:r>
          </a:p>
          <a:p>
            <a:pPr lvl="1"/>
            <a:r>
              <a:rPr lang="en-US" sz="2400" dirty="0"/>
              <a:t>explain the map and reduce functions that can be used to produce the required output. </a:t>
            </a:r>
          </a:p>
          <a:p>
            <a:pPr lvl="2"/>
            <a:r>
              <a:rPr lang="en-US" sz="2000" dirty="0"/>
              <a:t>clarify the input and output keys and values for both the mapper and reducer. </a:t>
            </a:r>
          </a:p>
          <a:p>
            <a:pPr lvl="1"/>
            <a:r>
              <a:rPr lang="en-US" sz="2400" dirty="0"/>
              <a:t>Give example input and show the corresponding mapper and the reducer inputs/outputs.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F66A3-BBB9-9346-81A0-20EF048BE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D1030-283D-EA49-83D5-53C03A20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34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Exercise 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458200" cy="1828799"/>
          </a:xfrm>
        </p:spPr>
        <p:txBody>
          <a:bodyPr>
            <a:normAutofit/>
          </a:bodyPr>
          <a:lstStyle/>
          <a:p>
            <a:endParaRPr lang="en-US" sz="1800" b="1" dirty="0"/>
          </a:p>
          <a:p>
            <a:r>
              <a:rPr lang="en-US" sz="2400" dirty="0">
                <a:solidFill>
                  <a:srgbClr val="FF0000"/>
                </a:solidFill>
              </a:rPr>
              <a:t>Input:</a:t>
            </a:r>
            <a:r>
              <a:rPr lang="en-US" sz="2400" dirty="0"/>
              <a:t> a collections of text documents.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Required output: </a:t>
            </a:r>
            <a:r>
              <a:rPr lang="en-US" sz="2400" dirty="0"/>
              <a:t>a list of words that appear </a:t>
            </a:r>
            <a:r>
              <a:rPr lang="en-US" sz="2400" dirty="0">
                <a:highlight>
                  <a:srgbClr val="FFFF00"/>
                </a:highlight>
              </a:rPr>
              <a:t>at least </a:t>
            </a:r>
            <a:r>
              <a:rPr lang="en-US" sz="2400" strike="sngStrike" dirty="0">
                <a:highlight>
                  <a:srgbClr val="FFFF00"/>
                </a:highlight>
              </a:rPr>
              <a:t>100</a:t>
            </a:r>
            <a:r>
              <a:rPr lang="en-US" sz="2400" dirty="0">
                <a:highlight>
                  <a:srgbClr val="FFFF00"/>
                </a:highlight>
              </a:rPr>
              <a:t> 3 </a:t>
            </a:r>
            <a:r>
              <a:rPr lang="en-US" sz="2400" dirty="0"/>
              <a:t>times in the documents.</a:t>
            </a:r>
          </a:p>
          <a:p>
            <a:endParaRPr lang="en-US" sz="1800" b="1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E8CA0-FAA0-684D-B17D-604B3C921D3C}"/>
              </a:ext>
            </a:extLst>
          </p:cNvPr>
          <p:cNvSpPr txBox="1"/>
          <p:nvPr/>
        </p:nvSpPr>
        <p:spPr>
          <a:xfrm>
            <a:off x="609600" y="4015512"/>
            <a:ext cx="33528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Hello</a:t>
            </a:r>
            <a:r>
              <a:rPr lang="en-US" sz="2400" dirty="0"/>
              <a:t> there how </a:t>
            </a:r>
            <a:r>
              <a:rPr lang="en-US" sz="2400" dirty="0">
                <a:highlight>
                  <a:srgbClr val="00FFFF"/>
                </a:highlight>
              </a:rPr>
              <a:t>are</a:t>
            </a:r>
            <a:r>
              <a:rPr lang="en-US" sz="2400" dirty="0"/>
              <a:t> </a:t>
            </a:r>
            <a:r>
              <a:rPr lang="en-US" sz="2400" dirty="0">
                <a:highlight>
                  <a:srgbClr val="FF0000"/>
                </a:highlight>
              </a:rPr>
              <a:t>you</a:t>
            </a:r>
          </a:p>
          <a:p>
            <a:r>
              <a:rPr lang="en-US" sz="2400" dirty="0">
                <a:highlight>
                  <a:srgbClr val="FFFF00"/>
                </a:highlight>
              </a:rPr>
              <a:t>Hello</a:t>
            </a:r>
            <a:r>
              <a:rPr lang="en-US" sz="2400" dirty="0"/>
              <a:t> </a:t>
            </a:r>
          </a:p>
          <a:p>
            <a:r>
              <a:rPr lang="en-US" sz="2400" dirty="0"/>
              <a:t>I said </a:t>
            </a:r>
            <a:r>
              <a:rPr lang="en-US" sz="2400" dirty="0">
                <a:highlight>
                  <a:srgbClr val="FFFF00"/>
                </a:highlight>
              </a:rPr>
              <a:t>Hello</a:t>
            </a:r>
            <a:r>
              <a:rPr lang="en-US" sz="2400" dirty="0"/>
              <a:t> two times.</a:t>
            </a:r>
          </a:p>
          <a:p>
            <a:r>
              <a:rPr lang="en-US" sz="2400" dirty="0">
                <a:highlight>
                  <a:srgbClr val="00FFFF"/>
                </a:highlight>
              </a:rPr>
              <a:t>are</a:t>
            </a:r>
            <a:r>
              <a:rPr lang="en-US" sz="2400" dirty="0"/>
              <a:t> </a:t>
            </a:r>
            <a:r>
              <a:rPr lang="en-US" sz="2400" dirty="0">
                <a:highlight>
                  <a:srgbClr val="FF0000"/>
                </a:highlight>
              </a:rPr>
              <a:t>you</a:t>
            </a:r>
            <a:r>
              <a:rPr lang="en-US" sz="2400" dirty="0"/>
              <a:t> fine.</a:t>
            </a:r>
          </a:p>
          <a:p>
            <a:r>
              <a:rPr lang="en-US" sz="2400" dirty="0"/>
              <a:t>Where </a:t>
            </a:r>
            <a:r>
              <a:rPr lang="en-US" sz="2400" dirty="0">
                <a:highlight>
                  <a:srgbClr val="00FFFF"/>
                </a:highlight>
              </a:rPr>
              <a:t>are</a:t>
            </a:r>
            <a:r>
              <a:rPr lang="en-US" sz="2400" dirty="0"/>
              <a:t> </a:t>
            </a:r>
            <a:r>
              <a:rPr lang="en-US" sz="2400" dirty="0">
                <a:highlight>
                  <a:srgbClr val="FF0000"/>
                </a:highlight>
              </a:rPr>
              <a:t>you</a:t>
            </a:r>
            <a:r>
              <a:rPr lang="en-US" sz="2400" dirty="0"/>
              <a:t> going. </a:t>
            </a:r>
          </a:p>
          <a:p>
            <a:r>
              <a:rPr lang="en-US" sz="2400" dirty="0">
                <a:highlight>
                  <a:srgbClr val="FFFF00"/>
                </a:highlight>
              </a:rPr>
              <a:t>Hello</a:t>
            </a:r>
            <a:r>
              <a:rPr lang="en-US" sz="2400" dirty="0"/>
              <a:t> again.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BF7BE-6DF9-D54C-A3FF-072A671A0F2A}"/>
              </a:ext>
            </a:extLst>
          </p:cNvPr>
          <p:cNvSpPr txBox="1"/>
          <p:nvPr/>
        </p:nvSpPr>
        <p:spPr>
          <a:xfrm>
            <a:off x="685800" y="3497601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 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DEF69-7E74-0541-B616-D8CAF91EC435}"/>
              </a:ext>
            </a:extLst>
          </p:cNvPr>
          <p:cNvSpPr txBox="1"/>
          <p:nvPr/>
        </p:nvSpPr>
        <p:spPr>
          <a:xfrm>
            <a:off x="4572000" y="3497601"/>
            <a:ext cx="3622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Corresponding 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BF8F5A-8C5C-5D4A-B823-81BBA3556EAE}"/>
              </a:ext>
            </a:extLst>
          </p:cNvPr>
          <p:cNvSpPr txBox="1"/>
          <p:nvPr/>
        </p:nvSpPr>
        <p:spPr>
          <a:xfrm>
            <a:off x="4572000" y="4027867"/>
            <a:ext cx="335280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Hello	4</a:t>
            </a:r>
          </a:p>
          <a:p>
            <a:r>
              <a:rPr lang="en-US" sz="2400" dirty="0"/>
              <a:t>you	3</a:t>
            </a:r>
          </a:p>
          <a:p>
            <a:r>
              <a:rPr lang="en-US" sz="2400" dirty="0"/>
              <a:t>are	3</a:t>
            </a:r>
          </a:p>
          <a:p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3792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38544</TotalTime>
  <Words>3237</Words>
  <Application>Microsoft Macintosh PowerPoint</Application>
  <PresentationFormat>On-screen Show (4:3)</PresentationFormat>
  <Paragraphs>471</Paragraphs>
  <Slides>57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Cambria</vt:lpstr>
      <vt:lpstr>Courier New</vt:lpstr>
      <vt:lpstr>Office Theme</vt:lpstr>
      <vt:lpstr> ICS 432 – 01 Distributed and Cloud Computing  Fall 2021 </vt:lpstr>
      <vt:lpstr>More Map-reduce Examples</vt:lpstr>
      <vt:lpstr>Motivating Problems from MapReduce’s Paper</vt:lpstr>
      <vt:lpstr>Example 1: Count of URL Access Frequency</vt:lpstr>
      <vt:lpstr>Example 2: Reverse web-link log</vt:lpstr>
      <vt:lpstr>Example 3: Inverted Index</vt:lpstr>
      <vt:lpstr>Example 4: Distributed Sort</vt:lpstr>
      <vt:lpstr>Mapreduce Exercises</vt:lpstr>
      <vt:lpstr>Exercise 1 </vt:lpstr>
      <vt:lpstr>Exercise 2</vt:lpstr>
      <vt:lpstr>Exercise 3</vt:lpstr>
      <vt:lpstr>Exercise 4</vt:lpstr>
      <vt:lpstr>Exercise 5</vt:lpstr>
      <vt:lpstr>Exercise 5: part 1</vt:lpstr>
      <vt:lpstr>Exercise 5: part 2</vt:lpstr>
      <vt:lpstr>Exercise 5: part 3</vt:lpstr>
      <vt:lpstr>Mappers and Reducers in Details</vt:lpstr>
      <vt:lpstr>Key words</vt:lpstr>
      <vt:lpstr>Map-reduce can refer to</vt:lpstr>
      <vt:lpstr>Overview of data flow in a mapreduce job</vt:lpstr>
      <vt:lpstr>Overview of data flow in a mapreduce job</vt:lpstr>
      <vt:lpstr>Details of data flow in a mapreduce job</vt:lpstr>
      <vt:lpstr>PowerPoint Presentation</vt:lpstr>
      <vt:lpstr>1.Input-&gt; Split</vt:lpstr>
      <vt:lpstr>2. Map</vt:lpstr>
      <vt:lpstr>3. Shuffle &amp; Sort</vt:lpstr>
      <vt:lpstr>3. Shuffle &amp; Sort (continued)</vt:lpstr>
      <vt:lpstr>4. Reduce</vt:lpstr>
      <vt:lpstr>5. output</vt:lpstr>
      <vt:lpstr>YARN: Hadoop’s MapReduce processing engine </vt:lpstr>
      <vt:lpstr>MapReduce Jobs and Tasks</vt:lpstr>
      <vt:lpstr>MapReduce Version 1 and Version 2</vt:lpstr>
      <vt:lpstr>PowerPoint Presentation</vt:lpstr>
      <vt:lpstr>Hadoop 2 on YARN</vt:lpstr>
      <vt:lpstr>PowerPoint Presentation</vt:lpstr>
      <vt:lpstr>From MR V1 to MR V2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Details of Job Submission</vt:lpstr>
      <vt:lpstr>Detailed Job Submission (continued)</vt:lpstr>
      <vt:lpstr>Important!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Speculative Execution</vt:lpstr>
      <vt:lpstr>Speculative Execution (continued)</vt:lpstr>
      <vt:lpstr>Handling Failures</vt:lpstr>
      <vt:lpstr>Task Failure</vt:lpstr>
      <vt:lpstr>ApplicationMaster Failure</vt:lpstr>
      <vt:lpstr>NodeManager Failure</vt:lpstr>
      <vt:lpstr>ResourceManager Failure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 690-01: Introduction to Big Data Management</dc:title>
  <dc:creator>Mokbel</dc:creator>
  <cp:lastModifiedBy>Ghanem, Thanaa M</cp:lastModifiedBy>
  <cp:revision>387</cp:revision>
  <cp:lastPrinted>2021-11-04T17:23:24Z</cp:lastPrinted>
  <dcterms:created xsi:type="dcterms:W3CDTF">2015-12-29T16:16:00Z</dcterms:created>
  <dcterms:modified xsi:type="dcterms:W3CDTF">2021-11-05T20:31:45Z</dcterms:modified>
</cp:coreProperties>
</file>